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276" r:id="rId3"/>
    <p:sldId id="279" r:id="rId4"/>
    <p:sldId id="267" r:id="rId5"/>
    <p:sldId id="280" r:id="rId6"/>
    <p:sldId id="270" r:id="rId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8" autoAdjust="0"/>
    <p:restoredTop sz="94677" autoAdjust="0"/>
  </p:normalViewPr>
  <p:slideViewPr>
    <p:cSldViewPr>
      <p:cViewPr varScale="1">
        <p:scale>
          <a:sx n="87" d="100"/>
          <a:sy n="87" d="100"/>
        </p:scale>
        <p:origin x="70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054453267453546E-2"/>
          <c:y val="0.15492095043454268"/>
          <c:w val="0.89510296835939607"/>
          <c:h val="0.68011002547663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6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0000641394942374E-2"/>
                  <c:y val="-0.132334081436357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182401268129428E-3"/>
                  <c:y val="-9.67056748957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6364802536257524E-3"/>
                  <c:y val="-7.757168644223698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3"/>
                <c:pt idx="0">
                  <c:v>1-тоқсан</c:v>
                </c:pt>
                <c:pt idx="1">
                  <c:v>2- тоқсан</c:v>
                </c:pt>
                <c:pt idx="2">
                  <c:v>3-тоқсан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3"/>
                <c:pt idx="0">
                  <c:v>0.5</c:v>
                </c:pt>
                <c:pt idx="1">
                  <c:v>0.44869999999999999</c:v>
                </c:pt>
                <c:pt idx="2" formatCode="0.00%">
                  <c:v>0.46789999999999998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1780080"/>
        <c:axId val="321807520"/>
        <c:axId val="0"/>
      </c:bar3DChart>
      <c:catAx>
        <c:axId val="321780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21807520"/>
        <c:crosses val="autoZero"/>
        <c:auto val="1"/>
        <c:lblAlgn val="ctr"/>
        <c:lblOffset val="100"/>
        <c:noMultiLvlLbl val="0"/>
      </c:catAx>
      <c:valAx>
        <c:axId val="3218075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21780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002275961868211E-2"/>
          <c:y val="0.13158043393800281"/>
          <c:w val="0.86855861255822531"/>
          <c:h val="0.60372758499049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тоқсан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3715541023994706E-3"/>
                  <c:y val="-4.7305362403784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7686509315196631E-2"/>
                  <c:y val="2.5806420149652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0200292905598755E-2"/>
                  <c:y val="0.12020074245210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 2"А"сынып</c:v>
                </c:pt>
                <c:pt idx="1">
                  <c:v>3"А"сынып</c:v>
                </c:pt>
                <c:pt idx="2">
                  <c:v>4"А"сынып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0.75</c:v>
                </c:pt>
                <c:pt idx="1">
                  <c:v>0.5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тоқсан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314955212797157E-2"/>
                  <c:y val="7.98994991163016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028916969845226E-2"/>
                  <c:y val="8.4937991303789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201757433592539E-2"/>
                      <c:h val="6.8903141799573103E-2"/>
                    </c:manualLayout>
                  </c15:layout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7486216409597868E-2"/>
                  <c:y val="7.42682895958969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 2"А"сынып</c:v>
                </c:pt>
                <c:pt idx="1">
                  <c:v>3"А"сынып</c:v>
                </c:pt>
                <c:pt idx="2">
                  <c:v>4"А"сынып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0.75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III тоқсан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"/>
              <c:layout>
                <c:manualLayout>
                  <c:x val="8.7431082047989342E-3"/>
                  <c:y val="2.57289393437225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 2"А"сынып</c:v>
                </c:pt>
                <c:pt idx="1">
                  <c:v>3"А"сынып</c:v>
                </c:pt>
                <c:pt idx="2">
                  <c:v>4"А"сынып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0.75</c:v>
                </c:pt>
                <c:pt idx="1">
                  <c:v>0.8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1792400"/>
        <c:axId val="321791280"/>
      </c:barChart>
      <c:catAx>
        <c:axId val="321792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21791280"/>
        <c:crosses val="autoZero"/>
        <c:auto val="1"/>
        <c:lblAlgn val="ctr"/>
        <c:lblOffset val="100"/>
        <c:noMultiLvlLbl val="0"/>
      </c:catAx>
      <c:valAx>
        <c:axId val="3217912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21792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153745607219193"/>
          <c:y val="2.5766621097406118E-2"/>
          <c:w val="0.74928506158498553"/>
          <c:h val="9.4606322917232227E-2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219477144719373E-2"/>
          <c:y val="0.10381475099832277"/>
          <c:w val="0.85528007436570463"/>
          <c:h val="0.721422560100854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тоқсан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7.3461377478338018E-3"/>
                  <c:y val="-2.4611848683479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2230479461008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30646883536991E-2"/>
                      <c:h val="4.9822747756253144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1.1753820396534104E-2"/>
                  <c:y val="-2.2568455935451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8.815365297400686E-3"/>
                  <c:y val="6.2860476141067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3461377478338148E-3"/>
                  <c:y val="6.5188641924069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3507640793068208E-2"/>
                  <c:y val="-4.6563315660049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5"А"</c:v>
                </c:pt>
                <c:pt idx="1">
                  <c:v>6"А"</c:v>
                </c:pt>
                <c:pt idx="2">
                  <c:v>7"А"</c:v>
                </c:pt>
                <c:pt idx="3">
                  <c:v>8"А"</c:v>
                </c:pt>
                <c:pt idx="4">
                  <c:v>9"А"</c:v>
                </c:pt>
                <c:pt idx="5">
                  <c:v>11"А"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0.67</c:v>
                </c:pt>
                <c:pt idx="1">
                  <c:v>0.5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тоқсан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7915323441768496E-2"/>
                  <c:y val="-1.3778850961004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9384550991335259E-2"/>
                  <c:y val="-1.3778850961004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4692275495667637E-3"/>
                  <c:y val="-3.3758403853536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092108073139305E-2"/>
                      <c:h val="5.2849363274156368E-2"/>
                    </c:manualLayout>
                  </c15:layout>
                </c:ext>
              </c:extLst>
            </c:dLbl>
            <c:dLbl>
              <c:idx val="10"/>
              <c:layout>
                <c:manualLayout>
                  <c:x val="0"/>
                  <c:y val="3.8438169404881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sz="1600"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5"А"</c:v>
                </c:pt>
                <c:pt idx="1">
                  <c:v>6"А"</c:v>
                </c:pt>
                <c:pt idx="2">
                  <c:v>7"А"</c:v>
                </c:pt>
                <c:pt idx="3">
                  <c:v>8"А"</c:v>
                </c:pt>
                <c:pt idx="4">
                  <c:v>9"А"</c:v>
                </c:pt>
                <c:pt idx="5">
                  <c:v>11"А"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0.5</c:v>
                </c:pt>
                <c:pt idx="1">
                  <c:v>0.5</c:v>
                </c:pt>
                <c:pt idx="2">
                  <c:v>0</c:v>
                </c:pt>
                <c:pt idx="3">
                  <c:v>0.5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III тоқсан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5"А"</c:v>
                </c:pt>
                <c:pt idx="1">
                  <c:v>6"А"</c:v>
                </c:pt>
                <c:pt idx="2">
                  <c:v>7"А"</c:v>
                </c:pt>
                <c:pt idx="3">
                  <c:v>8"А"</c:v>
                </c:pt>
                <c:pt idx="4">
                  <c:v>9"А"</c:v>
                </c:pt>
                <c:pt idx="5">
                  <c:v>11"А"</c:v>
                </c:pt>
              </c:strCache>
            </c:strRef>
          </c:cat>
          <c:val>
            <c:numRef>
              <c:f>Лист1!$D$2:$D$7</c:f>
              <c:numCache>
                <c:formatCode>0%</c:formatCode>
                <c:ptCount val="6"/>
                <c:pt idx="0">
                  <c:v>0.5</c:v>
                </c:pt>
                <c:pt idx="1">
                  <c:v>0.5</c:v>
                </c:pt>
                <c:pt idx="2">
                  <c:v>0.25</c:v>
                </c:pt>
                <c:pt idx="3">
                  <c:v>0.5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1798560"/>
        <c:axId val="321806400"/>
        <c:axId val="0"/>
      </c:bar3DChart>
      <c:catAx>
        <c:axId val="321798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21806400"/>
        <c:crosses val="autoZero"/>
        <c:auto val="1"/>
        <c:lblAlgn val="ctr"/>
        <c:lblOffset val="100"/>
        <c:noMultiLvlLbl val="0"/>
      </c:catAx>
      <c:valAx>
        <c:axId val="3218064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21798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1698406223601625E-2"/>
          <c:y val="2.1845344530038655E-2"/>
          <c:w val="0.98830159377639837"/>
          <c:h val="5.4029211697731498E-2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4476D-E998-4EDE-9C79-D8204C1FB35C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9284D-EC11-4535-8A46-4CBDD1440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677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9284D-EC11-4535-8A46-4CBDD1440BB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094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22859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3-тоқсанның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үлгерімінің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мониторингі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2020 – 2021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828800" y="341313"/>
            <a:ext cx="6096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676400" y="265113"/>
            <a:ext cx="708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“Айдабол орта мектебі” КММ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277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0"/>
            <a:ext cx="832100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тоқсандық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сапасы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үлгерімінің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мониторингі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908720"/>
            <a:ext cx="8176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Тоқсанның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басындағы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саны: 170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оқушы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Тоқсан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соңындағы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саны: -170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оқушы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1557992"/>
              </p:ext>
            </p:extLst>
          </p:nvPr>
        </p:nvGraphicFramePr>
        <p:xfrm>
          <a:off x="894289" y="3789040"/>
          <a:ext cx="6984776" cy="2783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473899"/>
              </p:ext>
            </p:extLst>
          </p:nvPr>
        </p:nvGraphicFramePr>
        <p:xfrm>
          <a:off x="539552" y="1908994"/>
          <a:ext cx="8064896" cy="166243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23970"/>
                <a:gridCol w="1562539"/>
                <a:gridCol w="1858599"/>
                <a:gridCol w="2019788"/>
              </a:tblGrid>
              <a:tr h="4337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1-тоқсан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2-тоқсан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3-тоқсан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00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Үздіктер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00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Екпінділер</a:t>
                      </a: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273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20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сапасы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44,87%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46,79%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34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5896" y="1759994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Тоқсанның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басындағы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саны: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14+3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b="1" smtClean="0">
                <a:latin typeface="Times New Roman" pitchFamily="18" charset="0"/>
                <a:cs typeface="Times New Roman" pitchFamily="18" charset="0"/>
              </a:rPr>
              <a:t>1 сынып)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оқушы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Тоқсан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соңындағы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саны: 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оқушы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4458" y="5389470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Үздіктер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- 2                                   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Үздіктер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-1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Екпінділер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Екпінділер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- 11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- 92,3%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- 85,7%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584474"/>
              </p:ext>
            </p:extLst>
          </p:nvPr>
        </p:nvGraphicFramePr>
        <p:xfrm>
          <a:off x="310144" y="2924944"/>
          <a:ext cx="8501122" cy="1918283"/>
        </p:xfrm>
        <a:graphic>
          <a:graphicData uri="http://schemas.openxmlformats.org/drawingml/2006/table">
            <a:tbl>
              <a:tblPr/>
              <a:tblGrid>
                <a:gridCol w="820284"/>
                <a:gridCol w="836714"/>
                <a:gridCol w="1189122"/>
                <a:gridCol w="1296144"/>
                <a:gridCol w="972818"/>
                <a:gridCol w="1187422"/>
                <a:gridCol w="1296144"/>
                <a:gridCol w="902474"/>
              </a:tblGrid>
              <a:tr h="30736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Сынып</a:t>
                      </a:r>
                      <a:endParaRPr lang="ru-RU" sz="1600" b="1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Оқушылар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саны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2-тоқсан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3-тоқсан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5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Үздіктер</a:t>
                      </a:r>
                      <a:endParaRPr lang="ru-RU" sz="180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Екпінділер</a:t>
                      </a:r>
                      <a:r>
                        <a:rPr lang="ru-RU" sz="18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Сапасы</a:t>
                      </a:r>
                      <a:r>
                        <a:rPr lang="ru-RU" sz="18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Үздіктер</a:t>
                      </a:r>
                      <a:r>
                        <a:rPr lang="ru-RU" sz="1800" b="1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Екпінділер</a:t>
                      </a:r>
                      <a:r>
                        <a:rPr lang="ru-RU" sz="1800" b="1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Сапасы</a:t>
                      </a:r>
                      <a:r>
                        <a:rPr lang="ru-RU" sz="1800" b="1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«А»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«А»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«А»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5576" y="116632"/>
            <a:ext cx="6840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 тілінде білім алатын бастауыш сыныптар 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86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52"/>
            <a:ext cx="82868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3-тоқсан бойынша бастауыш сыныптардың білім сапасының мониторингі</a:t>
            </a:r>
            <a:endParaRPr lang="ru-RU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670688194"/>
              </p:ext>
            </p:extLst>
          </p:nvPr>
        </p:nvGraphicFramePr>
        <p:xfrm>
          <a:off x="214282" y="1897178"/>
          <a:ext cx="8715436" cy="4196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28728" y="5500702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Үздіктер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                                        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Үздіктер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0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Екпінділер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Екпінділер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- 12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42,3%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46,1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2767" y="1685627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Тоқсанның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басындағы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саны: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26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оқушы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Тоқсан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соңындағы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саны: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26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оқушы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1216" y="337062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 тілінде білім алатын орта және жоғарғы  сыныптар 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870237"/>
              </p:ext>
            </p:extLst>
          </p:nvPr>
        </p:nvGraphicFramePr>
        <p:xfrm>
          <a:off x="428595" y="2726416"/>
          <a:ext cx="8286809" cy="2725231"/>
        </p:xfrm>
        <a:graphic>
          <a:graphicData uri="http://schemas.openxmlformats.org/drawingml/2006/table">
            <a:tbl>
              <a:tblPr/>
              <a:tblGrid>
                <a:gridCol w="1000132"/>
                <a:gridCol w="785818"/>
                <a:gridCol w="1133319"/>
                <a:gridCol w="1224136"/>
                <a:gridCol w="874296"/>
                <a:gridCol w="1141928"/>
                <a:gridCol w="1224136"/>
                <a:gridCol w="903044"/>
              </a:tblGrid>
              <a:tr h="2281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Сынып</a:t>
                      </a:r>
                      <a:endParaRPr lang="ru-RU" sz="1600" b="1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Оқушылар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саны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2-тоқсан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3-тоқсан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Үздіктер</a:t>
                      </a:r>
                      <a:endParaRPr lang="ru-RU" sz="180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Екпінділер</a:t>
                      </a:r>
                      <a:r>
                        <a:rPr lang="ru-RU" sz="18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Сапасы</a:t>
                      </a:r>
                      <a:r>
                        <a:rPr lang="ru-RU" sz="18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Үздіктер</a:t>
                      </a:r>
                      <a:r>
                        <a:rPr lang="ru-RU" sz="1800" b="1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Екпінділер</a:t>
                      </a:r>
                      <a:r>
                        <a:rPr lang="ru-RU" sz="1800" b="1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Сапасы</a:t>
                      </a:r>
                      <a:r>
                        <a:rPr lang="ru-RU" sz="1800" b="1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«А»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«А»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«А»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«А»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«А»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«А»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7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349239"/>
              </p:ext>
            </p:extLst>
          </p:nvPr>
        </p:nvGraphicFramePr>
        <p:xfrm>
          <a:off x="285720" y="2060848"/>
          <a:ext cx="864399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85786" y="142852"/>
            <a:ext cx="816789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3-тоқсан бойынша </a:t>
            </a:r>
            <a:r>
              <a:rPr lang="kk-KZ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орта және жоғарғы </a:t>
            </a:r>
            <a:r>
              <a:rPr lang="kk-KZ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сыныптардың білім сапасының мониторингі</a:t>
            </a:r>
            <a:endParaRPr lang="ru-R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308</Words>
  <Application>Microsoft Office PowerPoint</Application>
  <PresentationFormat>Экран (4:3)</PresentationFormat>
  <Paragraphs>138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   3-тоқсанның білім сапасы мен үлгерімінің мониторингі ( 2020 – 2021 оқу жылы)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User_11</cp:lastModifiedBy>
  <cp:revision>84</cp:revision>
  <cp:lastPrinted>2018-10-29T10:42:06Z</cp:lastPrinted>
  <dcterms:created xsi:type="dcterms:W3CDTF">2018-05-23T13:26:07Z</dcterms:created>
  <dcterms:modified xsi:type="dcterms:W3CDTF">2021-03-25T10:53:00Z</dcterms:modified>
</cp:coreProperties>
</file>