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FD8C527-85DC-46D3-97E6-6F59B1FAB611}" type="datetimeFigureOut">
              <a:rPr lang="ru-RU" smtClean="0"/>
              <a:t>06.04.2021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3E92FC-CCEA-4DC6-B645-9400563C545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FD8C527-85DC-46D3-97E6-6F59B1FAB611}" type="datetimeFigureOut">
              <a:rPr lang="ru-RU" smtClean="0"/>
              <a:t>06.04.2021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3E92FC-CCEA-4DC6-B645-9400563C545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FD8C527-85DC-46D3-97E6-6F59B1FAB611}" type="datetimeFigureOut">
              <a:rPr lang="ru-RU" smtClean="0"/>
              <a:t>06.04.2021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3E92FC-CCEA-4DC6-B645-9400563C545B}"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FD8C527-85DC-46D3-97E6-6F59B1FAB611}" type="datetimeFigureOut">
              <a:rPr lang="ru-RU" smtClean="0"/>
              <a:t>06.04.2021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3E92FC-CCEA-4DC6-B645-9400563C545B}"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FD8C527-85DC-46D3-97E6-6F59B1FAB611}" type="datetimeFigureOut">
              <a:rPr lang="ru-RU" smtClean="0"/>
              <a:t>06.04.2021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3E92FC-CCEA-4DC6-B645-9400563C545B}"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5FD8C527-85DC-46D3-97E6-6F59B1FAB611}" type="datetimeFigureOut">
              <a:rPr lang="ru-RU" smtClean="0"/>
              <a:t>06.04.2021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3E92FC-CCEA-4DC6-B645-9400563C545B}"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FD8C527-85DC-46D3-97E6-6F59B1FAB611}" type="datetimeFigureOut">
              <a:rPr lang="ru-RU" smtClean="0"/>
              <a:t>06.04.2021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43E92FC-CCEA-4DC6-B645-9400563C545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FD8C527-85DC-46D3-97E6-6F59B1FAB611}" type="datetimeFigureOut">
              <a:rPr lang="ru-RU" smtClean="0"/>
              <a:t>06.04.2021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43E92FC-CCEA-4DC6-B645-9400563C545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FD8C527-85DC-46D3-97E6-6F59B1FAB611}" type="datetimeFigureOut">
              <a:rPr lang="ru-RU" smtClean="0"/>
              <a:t>06.04.2021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43E92FC-CCEA-4DC6-B645-9400563C545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FD8C527-85DC-46D3-97E6-6F59B1FAB611}" type="datetimeFigureOut">
              <a:rPr lang="ru-RU" smtClean="0"/>
              <a:t>06.04.2021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3E92FC-CCEA-4DC6-B645-9400563C545B}"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FD8C527-85DC-46D3-97E6-6F59B1FAB611}" type="datetimeFigureOut">
              <a:rPr lang="ru-RU" smtClean="0"/>
              <a:t>06.04.2021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3E92FC-CCEA-4DC6-B645-9400563C545B}"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FD8C527-85DC-46D3-97E6-6F59B1FAB611}" type="datetimeFigureOut">
              <a:rPr lang="ru-RU" smtClean="0"/>
              <a:t>06.04.2021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43E92FC-CCEA-4DC6-B645-9400563C545B}"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kk-KZ" sz="5400" dirty="0">
                <a:latin typeface="Times New Roman" panose="02020603050405020304" pitchFamily="18" charset="0"/>
                <a:cs typeface="Times New Roman" panose="02020603050405020304" pitchFamily="18" charset="0"/>
              </a:rPr>
              <a:t>Баланың ғаламтордағы қауіпсіздігі!</a:t>
            </a:r>
            <a:r>
              <a:rPr lang="ru-RU" sz="5400" dirty="0">
                <a:latin typeface="Times New Roman" panose="02020603050405020304" pitchFamily="18" charset="0"/>
                <a:cs typeface="Times New Roman" panose="02020603050405020304" pitchFamily="18" charset="0"/>
              </a:rPr>
              <a:t/>
            </a:r>
            <a:br>
              <a:rPr lang="ru-RU" sz="5400" dirty="0">
                <a:latin typeface="Times New Roman" panose="02020603050405020304" pitchFamily="18" charset="0"/>
                <a:cs typeface="Times New Roman" panose="02020603050405020304" pitchFamily="18" charset="0"/>
              </a:rPr>
            </a:br>
            <a:endParaRPr lang="ru-RU" sz="5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r>
              <a:rPr lang="kk-KZ" sz="3600" dirty="0" smtClean="0">
                <a:latin typeface="Times New Roman" panose="02020603050405020304" pitchFamily="18" charset="0"/>
                <a:cs typeface="Times New Roman" panose="02020603050405020304" pitchFamily="18" charset="0"/>
              </a:rPr>
              <a:t>Ата-аналар жиналысы</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0786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9" y="476672"/>
            <a:ext cx="8424936" cy="5649491"/>
          </a:xfrm>
        </p:spPr>
        <p:txBody>
          <a:bodyPr>
            <a:normAutofit fontScale="70000" lnSpcReduction="20000"/>
          </a:bodyPr>
          <a:lstStyle/>
          <a:p>
            <a:r>
              <a:rPr lang="kk-KZ" b="1" dirty="0">
                <a:latin typeface="Times New Roman" panose="02020603050405020304" pitchFamily="18" charset="0"/>
                <a:cs typeface="Times New Roman" panose="02020603050405020304" pitchFamily="18" charset="0"/>
              </a:rPr>
              <a:t>Баланың ғаламтордағы қауіпсіздігі!</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Қазіргі уақытта Ғаламтор желісіндегі қауіпсіздік ережелерін сақтау мен шынайы өмірдегі қауіпсіздік ережелері өзара тығыз байланысты!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Баланың қалыпты дамуына нәсілге бөлінуші және экстремистік сайттар, есірткілер, порнография және т.с.с. туралы ашық ақпараттар қауіп төндіреді. Ғаламтор қойнауы адамгершілік құндылықтармен қатар, қаржылық – зиянды бағдарламалар: құрттар, вирустар, «қоңырау шалулар» тәрізді қауіптерге душар етуде.</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Өз балаларыңыздың Ғаламтор желісінде еркін жүзуіне жол жібермеңіздер: Ғаламторға қол жеткізуді бақылау қажет, тыйым салынған сайттарға шығуды, экстремизм, деструктивті діни ағымдар, құмар ойындар, нашақорлық және т.б. насихаттаушы қауіпті ресурстарды шектеу керек. Компьютердің, планшеттер мен смартфондардың браузерлеріндегі сайттарға кіру тарихын үнемі қадағалап қарап отыруға кеңес береміз, әсіресе, Сіздің балаңыз тіркелген </a:t>
            </a:r>
            <a:r>
              <a:rPr lang="kk-KZ" b="1" dirty="0">
                <a:latin typeface="Times New Roman" panose="02020603050405020304" pitchFamily="18" charset="0"/>
                <a:cs typeface="Times New Roman" panose="02020603050405020304" pitchFamily="18" charset="0"/>
              </a:rPr>
              <a:t>YouTube </a:t>
            </a:r>
            <a:r>
              <a:rPr lang="kk-KZ" dirty="0">
                <a:latin typeface="Times New Roman" panose="02020603050405020304" pitchFamily="18" charset="0"/>
                <a:cs typeface="Times New Roman" panose="02020603050405020304" pitchFamily="18" charset="0"/>
              </a:rPr>
              <a:t>каналына назар аударыңыздар.</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Сіздің балаңыздың «Facebook», «Вконтакте», «Одноклассники», «Мой мир» әлеуметтік желілеріндегі виртуалды достарына назар аударыңыздар.</a:t>
            </a:r>
            <a:endParaRPr lang="ru-RU" dirty="0">
              <a:latin typeface="Times New Roman" panose="02020603050405020304" pitchFamily="18" charset="0"/>
              <a:cs typeface="Times New Roman" panose="02020603050405020304" pitchFamily="18" charset="0"/>
            </a:endParaRPr>
          </a:p>
          <a:p>
            <a:r>
              <a:rPr lang="kk-KZ" b="1" dirty="0">
                <a:latin typeface="Times New Roman" panose="02020603050405020304" pitchFamily="18" charset="0"/>
                <a:cs typeface="Times New Roman" panose="02020603050405020304" pitchFamily="18" charset="0"/>
              </a:rPr>
              <a:t>Қаперіңізде жүрсін.</a:t>
            </a:r>
            <a:r>
              <a:rPr lang="kk-KZ" dirty="0">
                <a:latin typeface="Times New Roman" panose="02020603050405020304" pitchFamily="18" charset="0"/>
                <a:cs typeface="Times New Roman" panose="02020603050405020304" pitchFamily="18" charset="0"/>
              </a:rPr>
              <a:t> Балалар қандай сайттарды пайдаланатынын білу маңызды. Тәртіпті қадағалап отыратын модераторлары бар сайттарды пайдаланған дұрыс. Көптеген чаттар мен форумдарда бейресми түрде қарым-қатынас жасауға мүмкіндік бар. Балаңыздың бейресми түрде таныс емес адамдармен қарым-қатынас жасамауын талап етіңіз.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Құрметті ата-аналар, тыйым салынған сайттарды пайдалануды шектеу мен тыйым салу бойынша шараларды іске асырыңыз, жеке компьютерлерге, ноутбуктер, планшеттер мен смаортфондарға «Ата-ана бақылауы» сервисін қоюға кеңес береміз.</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412647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5" y="332656"/>
            <a:ext cx="8424936" cy="5793507"/>
          </a:xfrm>
        </p:spPr>
        <p:txBody>
          <a:bodyPr>
            <a:normAutofit fontScale="77500" lnSpcReduction="20000"/>
          </a:bodyPr>
          <a:lstStyle/>
          <a:p>
            <a:r>
              <a:rPr lang="kk-KZ" b="1" i="1" dirty="0">
                <a:latin typeface="Times New Roman" panose="02020603050405020304" pitchFamily="18" charset="0"/>
                <a:cs typeface="Times New Roman" panose="02020603050405020304" pitchFamily="18" charset="0"/>
              </a:rPr>
              <a:t>Қауіптің алдын алып, балалардың интернеттегі жұмысын пайдалы ету үшін ата-аналарға ақыл-кеңес</a:t>
            </a:r>
            <a:endParaRPr lang="ru-RU" dirty="0">
              <a:latin typeface="Times New Roman" panose="02020603050405020304" pitchFamily="18" charset="0"/>
              <a:cs typeface="Times New Roman" panose="02020603050405020304" pitchFamily="18" charset="0"/>
            </a:endParaRPr>
          </a:p>
          <a:p>
            <a:r>
              <a:rPr lang="kk-KZ" i="1" dirty="0">
                <a:latin typeface="Times New Roman" panose="02020603050405020304" pitchFamily="18" charset="0"/>
                <a:cs typeface="Times New Roman" panose="02020603050405020304" pitchFamily="18" charset="0"/>
              </a:rPr>
              <a:t>Балаларыңыздың «әлемдік тордағы» іс-әрекетін мұқият қадағалап отырыңыз: балаңызды Интернетте «Емін-еркін» жібермеңіз. Баланың Интернеттегі қарым-қатынасына, әсіресе меңгеру кезеңіне белсенді қатысуға тырысыңыз. Балаңызбен Интернеттің арқасында қандай жаңалық білгені туралы сөйлесіп отырыңыз және Интернеттің қауіптілігі жөнінде әңгімелеуді ұмытпаңыз.</a:t>
            </a:r>
            <a:endParaRPr lang="ru-RU" dirty="0">
              <a:latin typeface="Times New Roman" panose="02020603050405020304" pitchFamily="18" charset="0"/>
              <a:cs typeface="Times New Roman" panose="02020603050405020304" pitchFamily="18" charset="0"/>
            </a:endParaRPr>
          </a:p>
          <a:p>
            <a:r>
              <a:rPr lang="kk-KZ" b="1" dirty="0">
                <a:latin typeface="Times New Roman" panose="02020603050405020304" pitchFamily="18" charset="0"/>
                <a:cs typeface="Times New Roman" panose="02020603050405020304" pitchFamily="18" charset="0"/>
              </a:rPr>
              <a:t>Ғаламтордағы қауіпсіз өмір ережелері</a:t>
            </a:r>
            <a:endParaRPr lang="ru-RU" dirty="0">
              <a:latin typeface="Times New Roman" panose="02020603050405020304" pitchFamily="18" charset="0"/>
              <a:cs typeface="Times New Roman" panose="02020603050405020304" pitchFamily="18" charset="0"/>
            </a:endParaRPr>
          </a:p>
          <a:p>
            <a:r>
              <a:rPr lang="kk-KZ" b="1" dirty="0">
                <a:latin typeface="Times New Roman" panose="02020603050405020304" pitchFamily="18" charset="0"/>
                <a:cs typeface="Times New Roman" panose="02020603050405020304" pitchFamily="18" charset="0"/>
              </a:rPr>
              <a:t>Ғаламторда жарияланған ақпараттың барлығы негізді емес, сондықтан:</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Балалардың сындарлы ойлауын қалыптастырып, ғаламтордағы ақпараттың барлығы шынайы емес екенін түсіндіру керек;</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Баланы ғаламтордан алған ақпаратты басқа ақпарат көздерімен салыстыруға үйретіңіз;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Балаларды түрлі жолмен ақпарат іздеуге үйретіңіз.</a:t>
            </a:r>
            <a:endParaRPr lang="ru-RU" dirty="0">
              <a:latin typeface="Times New Roman" panose="02020603050405020304" pitchFamily="18" charset="0"/>
              <a:cs typeface="Times New Roman" panose="02020603050405020304" pitchFamily="18" charset="0"/>
            </a:endParaRPr>
          </a:p>
          <a:p>
            <a:r>
              <a:rPr lang="kk-KZ" b="1" dirty="0">
                <a:latin typeface="Times New Roman" panose="02020603050405020304" pitchFamily="18" charset="0"/>
                <a:cs typeface="Times New Roman" panose="02020603050405020304" pitchFamily="18" charset="0"/>
              </a:rPr>
              <a:t>Ғаламторда ұнамсыз ақпараттар кездестірген жағдайда:</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Баламен дін туралы сөйлесіңіз, басқалардың сенімін сыйлауға үйретіңіз;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Баланы жағымсыз, зиянды ақпараттарды тануға, ондай ақпараттардан бойын аулақ ұстауға үйретіңіз;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Қорғаудың бағдарламалық құралдарына бақылаудың қосымша элементі деп қараңыз.</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897343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3" y="476672"/>
            <a:ext cx="7920880" cy="5649491"/>
          </a:xfrm>
        </p:spPr>
        <p:txBody>
          <a:bodyPr>
            <a:normAutofit fontScale="77500" lnSpcReduction="20000"/>
          </a:bodyPr>
          <a:lstStyle/>
          <a:p>
            <a:r>
              <a:rPr lang="kk-KZ" b="1" dirty="0">
                <a:latin typeface="Times New Roman" panose="02020603050405020304" pitchFamily="18" charset="0"/>
                <a:cs typeface="Times New Roman" panose="02020603050405020304" pitchFamily="18" charset="0"/>
              </a:rPr>
              <a:t>Баланың ғаламтордағы қауіпсіздігін қамтамасыз ету:</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Балалар қашан да үлкендердің көмегіне жүгіне алатын болу керек;</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Балалардың ғаламторда бір-бірімен сөйлескенде, әдеп сақтап, сыпайы болуын талап етіңіз;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Рұқсатсыз ғаламтордағы жаңа таныстарымен кездесуіне жол бермеңіз;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Спам хаттарды кейін қайтарудың, басқа біреуге жіберудің еш қажеті жоқ.</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Баланың әлеуметтік сайттарда арандатушы ақпарат, сурет, видео салуына тиым салыңыз;</a:t>
            </a:r>
            <a:endParaRPr lang="ru-RU" dirty="0">
              <a:latin typeface="Times New Roman" panose="02020603050405020304" pitchFamily="18" charset="0"/>
              <a:cs typeface="Times New Roman" panose="02020603050405020304" pitchFamily="18" charset="0"/>
            </a:endParaRPr>
          </a:p>
          <a:p>
            <a:r>
              <a:rPr lang="kk-KZ" b="1" dirty="0">
                <a:latin typeface="Times New Roman" panose="02020603050405020304" pitchFamily="18" charset="0"/>
                <a:cs typeface="Times New Roman" panose="02020603050405020304" pitchFamily="18" charset="0"/>
              </a:rPr>
              <a:t>Бастауыш сынып оқушыларының ата-аналарына </a:t>
            </a:r>
            <a:r>
              <a:rPr lang="kk-KZ" b="1" dirty="0" smtClean="0">
                <a:latin typeface="Times New Roman" panose="02020603050405020304" pitchFamily="18" charset="0"/>
                <a:cs typeface="Times New Roman" panose="02020603050405020304" pitchFamily="18" charset="0"/>
              </a:rPr>
              <a:t>кеңес </a:t>
            </a:r>
            <a:r>
              <a:rPr lang="kk-KZ" b="1" dirty="0">
                <a:latin typeface="Times New Roman" panose="02020603050405020304" pitchFamily="18" charset="0"/>
                <a:cs typeface="Times New Roman" panose="02020603050405020304" pitchFamily="18" charset="0"/>
              </a:rPr>
              <a:t>(7-10жас):</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Баланы өзіңіз рұқсат еткен сайттарға кіруге үйретіңіз.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Балаға кіруге болмайтын сайттарды блокқа салып қойыңыз.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Өзі туралы ақпарат беруде бала ата-анасымен кеңесетін болсын.</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Ата-ананың рұқсатынсыз бала ғаламтордан ештеңе жүктемеуі керек.</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Бұл жаста хабарламамен тез алмасатын (мысалы, , Skype) құралдарды қолдануға рұқсат етпеңіз.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Балаңызбен оның ғаламтордағы достары туралы сөйлесіп тұрыңыз.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Баланы ғаламторда бірдеңе мазаласа, оны бірден сізге айтатын болсын.</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99671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7" y="332656"/>
            <a:ext cx="8352928" cy="5793507"/>
          </a:xfrm>
        </p:spPr>
        <p:txBody>
          <a:bodyPr>
            <a:normAutofit fontScale="62500" lnSpcReduction="20000"/>
          </a:bodyPr>
          <a:lstStyle/>
          <a:p>
            <a:r>
              <a:rPr lang="kk-KZ" sz="2500" b="1" dirty="0">
                <a:latin typeface="Times New Roman" panose="02020603050405020304" pitchFamily="18" charset="0"/>
                <a:cs typeface="Times New Roman" panose="02020603050405020304" pitchFamily="18" charset="0"/>
              </a:rPr>
              <a:t>Орта буындағы балалардың ата-анарына кеңес (10-13жас)</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Өзі туралы ақпараттың құпиялығын баланың есіне салып отырыңыз;</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Ғаламтордан бағдарлама немесе файл жүктер алдында рұқсат сұрауға үйретіңіз;</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Баланы ғаламторда бірдеңе мазаласа, оны бірден ата-анасына айту керек;</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Балаңыздың эклекронды поштасымен танысуыңызға рұқсат беруін талап етіңіз;</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Балаға ғаламтордағы жауапкершілік пен өзін-өзі қалай ұстау керектігі жайында түсіндіріңіз.</a:t>
            </a:r>
            <a:endParaRPr lang="ru-RU" sz="2500" dirty="0">
              <a:latin typeface="Times New Roman" panose="02020603050405020304" pitchFamily="18" charset="0"/>
              <a:cs typeface="Times New Roman" panose="02020603050405020304" pitchFamily="18" charset="0"/>
            </a:endParaRPr>
          </a:p>
          <a:p>
            <a:r>
              <a:rPr lang="kk-KZ" sz="2500" b="1" dirty="0">
                <a:latin typeface="Times New Roman" panose="02020603050405020304" pitchFamily="18" charset="0"/>
                <a:cs typeface="Times New Roman" panose="02020603050405020304" pitchFamily="18" charset="0"/>
              </a:rPr>
              <a:t>Жоғары сынып оқушыларының ата-аналарына кеңес (14-17жас)</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Балаңыздың қандай чат, әлеуметтік сайт, хабарландыру парақшаларын пайдаланып жүргенін бақылаңыз;</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Балаңыздың ғаламтор арқылы танысқан адаммен кездесуіне рұқсат бермеңіз;</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Өзің туралы ақпарат берудің құпия болудың мәнін түсіндіріңіз.</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Балаға спамнан қорғануға көмектесіңіз;</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Балаңыздың ғаламторды бұзақылық үшін пайдалануына жол бермеңіз;</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Жасөспірім балаңыз ғаламтор арқылы бір затты сатып алуда, сатуда сізбен ақылдасатын болсын;</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Балаңызбен құмар ойындарды және олардың зияны туралы талқылаңыз.</a:t>
            </a:r>
            <a:endParaRPr lang="ru-RU" sz="2500" dirty="0">
              <a:latin typeface="Times New Roman" panose="02020603050405020304" pitchFamily="18" charset="0"/>
              <a:cs typeface="Times New Roman" panose="02020603050405020304" pitchFamily="18" charset="0"/>
            </a:endParaRPr>
          </a:p>
          <a:p>
            <a:r>
              <a:rPr lang="kk-KZ" sz="2500" b="1" dirty="0">
                <a:latin typeface="Times New Roman" panose="02020603050405020304" pitchFamily="18" charset="0"/>
                <a:cs typeface="Times New Roman" panose="02020603050405020304" pitchFamily="18" charset="0"/>
              </a:rPr>
              <a:t>Қауіпсіздікті көтерудің алғашқы қадамдары:</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Компьютердің бағдарламалық жабдықтарының лицензиялары болатын болсын;</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Антивирустық бағдарламалар орнатыңыз;</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Антивирустық бағдарлама базасының үнемі жаңарып отыруын қадағалаңыз;</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Компьютерді үнемі вирусқа тексеріп тұрыңыз. Спам-сүзгі орнатыңыз;</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Өзіңіз білмейтін қолданушыдан келген хатты ашпаңыз;</a:t>
            </a:r>
            <a:endParaRPr lang="ru-RU" sz="2500" dirty="0">
              <a:latin typeface="Times New Roman" panose="02020603050405020304" pitchFamily="18" charset="0"/>
              <a:cs typeface="Times New Roman" panose="02020603050405020304" pitchFamily="18" charset="0"/>
            </a:endParaRPr>
          </a:p>
          <a:p>
            <a:r>
              <a:rPr lang="kk-KZ" sz="2500" dirty="0">
                <a:latin typeface="Times New Roman" panose="02020603050405020304" pitchFamily="18" charset="0"/>
                <a:cs typeface="Times New Roman" panose="02020603050405020304" pitchFamily="18" charset="0"/>
              </a:rPr>
              <a:t>Спамды басқа адамдарға жібермеңіз.</a:t>
            </a:r>
            <a:endParaRPr lang="ru-RU" sz="2500" dirty="0">
              <a:latin typeface="Times New Roman" panose="02020603050405020304" pitchFamily="18" charset="0"/>
              <a:cs typeface="Times New Roman" panose="02020603050405020304" pitchFamily="18" charset="0"/>
            </a:endParaRPr>
          </a:p>
          <a:p>
            <a:endParaRPr lang="ru-RU" sz="2500"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902889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3" y="692696"/>
            <a:ext cx="7992888" cy="5433467"/>
          </a:xfrm>
        </p:spPr>
        <p:txBody>
          <a:bodyPr>
            <a:normAutofit fontScale="92500" lnSpcReduction="20000"/>
          </a:bodyPr>
          <a:lstStyle/>
          <a:p>
            <a:r>
              <a:rPr lang="kk-KZ" b="1" i="1" dirty="0">
                <a:latin typeface="Times New Roman" panose="02020603050405020304" pitchFamily="18" charset="0"/>
                <a:cs typeface="Times New Roman" panose="02020603050405020304" pitchFamily="18" charset="0"/>
              </a:rPr>
              <a:t>АТА-АНАЛАРҒА КЕҢЕС!</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Бірінші кезекте баламен </a:t>
            </a:r>
            <a:r>
              <a:rPr lang="kk-KZ" b="1" dirty="0">
                <a:latin typeface="Times New Roman" panose="02020603050405020304" pitchFamily="18" charset="0"/>
                <a:cs typeface="Times New Roman" panose="02020603050405020304" pitchFamily="18" charset="0"/>
              </a:rPr>
              <a:t>сенімді қарым-қатынас болу қажет</a:t>
            </a:r>
            <a:r>
              <a:rPr lang="kk-KZ" dirty="0">
                <a:latin typeface="Times New Roman" panose="02020603050405020304" pitchFamily="18" charset="0"/>
                <a:cs typeface="Times New Roman" panose="02020603050405020304" pitchFamily="18" charset="0"/>
              </a:rPr>
              <a:t>! Ол сіздермен </a:t>
            </a:r>
            <a:r>
              <a:rPr lang="kk-KZ" b="1" dirty="0">
                <a:latin typeface="Times New Roman" panose="02020603050405020304" pitchFamily="18" charset="0"/>
                <a:cs typeface="Times New Roman" panose="02020603050405020304" pitchFamily="18" charset="0"/>
              </a:rPr>
              <a:t>бәрін бөлісуге</a:t>
            </a:r>
            <a:r>
              <a:rPr lang="kk-KZ" dirty="0">
                <a:latin typeface="Times New Roman" panose="02020603050405020304" pitchFamily="18" charset="0"/>
                <a:cs typeface="Times New Roman" panose="02020603050405020304" pitchFamily="18" charset="0"/>
              </a:rPr>
              <a:t> және барлығын </a:t>
            </a:r>
            <a:r>
              <a:rPr lang="kk-KZ" b="1" dirty="0">
                <a:latin typeface="Times New Roman" panose="02020603050405020304" pitchFamily="18" charset="0"/>
                <a:cs typeface="Times New Roman" panose="02020603050405020304" pitchFamily="18" charset="0"/>
              </a:rPr>
              <a:t>айтуға </a:t>
            </a:r>
            <a:r>
              <a:rPr lang="kk-KZ" dirty="0">
                <a:latin typeface="Times New Roman" panose="02020603050405020304" pitchFamily="18" charset="0"/>
                <a:cs typeface="Times New Roman" panose="02020603050405020304" pitchFamily="18" charset="0"/>
              </a:rPr>
              <a:t>тиіс!</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Күнделікті балаңызбен оны не мазалап жүргені туралы </a:t>
            </a:r>
            <a:r>
              <a:rPr lang="kk-KZ" b="1" dirty="0">
                <a:latin typeface="Times New Roman" panose="02020603050405020304" pitchFamily="18" charset="0"/>
                <a:cs typeface="Times New Roman" panose="02020603050405020304" pitchFamily="18" charset="0"/>
              </a:rPr>
              <a:t>сөйлесіңіз</a:t>
            </a:r>
            <a:r>
              <a:rPr lang="kk-KZ" dirty="0">
                <a:latin typeface="Times New Roman" panose="02020603050405020304" pitchFamily="18" charset="0"/>
                <a:cs typeface="Times New Roman" panose="02020603050405020304" pitchFamily="18" charset="0"/>
              </a:rPr>
              <a:t> және оны бірге талқылаңыз!</a:t>
            </a:r>
            <a:endParaRPr lang="ru-RU" dirty="0">
              <a:latin typeface="Times New Roman" panose="02020603050405020304" pitchFamily="18" charset="0"/>
              <a:cs typeface="Times New Roman" panose="02020603050405020304" pitchFamily="18" charset="0"/>
            </a:endParaRPr>
          </a:p>
          <a:p>
            <a:r>
              <a:rPr lang="kk-KZ" b="1" dirty="0">
                <a:latin typeface="Times New Roman" panose="02020603050405020304" pitchFamily="18" charset="0"/>
                <a:cs typeface="Times New Roman" panose="02020603050405020304" pitchFamily="18" charset="0"/>
              </a:rPr>
              <a:t>Бөгде адамдардың </a:t>
            </a:r>
            <a:r>
              <a:rPr lang="kk-KZ" dirty="0">
                <a:latin typeface="Times New Roman" panose="02020603050405020304" pitchFamily="18" charset="0"/>
                <a:cs typeface="Times New Roman" panose="02020603050405020304" pitchFamily="18" charset="0"/>
              </a:rPr>
              <a:t>балаңызға көңіл білдіруіне және аяушылық танытуына жол бермеңіз.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Балаңызды жиі </a:t>
            </a:r>
            <a:r>
              <a:rPr lang="kk-KZ" b="1" dirty="0">
                <a:latin typeface="Times New Roman" panose="02020603050405020304" pitchFamily="18" charset="0"/>
                <a:cs typeface="Times New Roman" panose="02020603050405020304" pitchFamily="18" charset="0"/>
              </a:rPr>
              <a:t>мақтаңыз</a:t>
            </a:r>
            <a:r>
              <a:rPr lang="kk-KZ" dirty="0">
                <a:latin typeface="Times New Roman" panose="02020603050405020304" pitchFamily="18" charset="0"/>
                <a:cs typeface="Times New Roman" panose="02020603050405020304" pitchFamily="18" charset="0"/>
              </a:rPr>
              <a:t>, жетістіктеріне жиі </a:t>
            </a:r>
            <a:r>
              <a:rPr lang="kk-KZ" b="1" dirty="0">
                <a:latin typeface="Times New Roman" panose="02020603050405020304" pitchFamily="18" charset="0"/>
                <a:cs typeface="Times New Roman" panose="02020603050405020304" pitchFamily="18" charset="0"/>
              </a:rPr>
              <a:t>қуаныңыз</a:t>
            </a:r>
            <a:r>
              <a:rPr lang="kk-KZ" dirty="0">
                <a:latin typeface="Times New Roman" panose="02020603050405020304" pitchFamily="18" charset="0"/>
                <a:cs typeface="Times New Roman" panose="02020603050405020304" pitchFamily="18" charset="0"/>
              </a:rPr>
              <a:t>, өзіндік бағасын және өзіне деген сенімділігін көтеріңіз!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Жасөспірімдерге</a:t>
            </a:r>
            <a:r>
              <a:rPr lang="kk-KZ" b="1" dirty="0">
                <a:latin typeface="Times New Roman" panose="02020603050405020304" pitchFamily="18" charset="0"/>
                <a:cs typeface="Times New Roman" panose="02020603050405020304" pitchFamily="18" charset="0"/>
              </a:rPr>
              <a:t> қысым көрсетпеңіз, </a:t>
            </a:r>
            <a:r>
              <a:rPr lang="kk-KZ" dirty="0">
                <a:latin typeface="Times New Roman" panose="02020603050405020304" pitchFamily="18" charset="0"/>
                <a:cs typeface="Times New Roman" panose="02020603050405020304" pitchFamily="18" charset="0"/>
              </a:rPr>
              <a:t>оның өте үлкен нәтижелерге қол жеткізуге шектен тыс талаптар қоймаңыз! Балаңыздын көзінше оның сабақ үлгеріміне теріс баға бермеңіз.</a:t>
            </a:r>
            <a:endParaRPr lang="ru-RU" dirty="0">
              <a:latin typeface="Times New Roman" panose="02020603050405020304" pitchFamily="18" charset="0"/>
              <a:cs typeface="Times New Roman" panose="02020603050405020304" pitchFamily="18" charset="0"/>
            </a:endParaRPr>
          </a:p>
          <a:p>
            <a:r>
              <a:rPr lang="kk-KZ" b="1" dirty="0">
                <a:latin typeface="Times New Roman" panose="02020603050405020304" pitchFamily="18" charset="0"/>
                <a:cs typeface="Times New Roman" panose="02020603050405020304" pitchFamily="18" charset="0"/>
              </a:rPr>
              <a:t>Отбасылық жан-жалдарға </a:t>
            </a:r>
            <a:r>
              <a:rPr lang="kk-KZ" dirty="0">
                <a:latin typeface="Times New Roman" panose="02020603050405020304" pitchFamily="18" charset="0"/>
                <a:cs typeface="Times New Roman" panose="02020603050405020304" pitchFamily="18" charset="0"/>
              </a:rPr>
              <a:t>балаларды араластырмаңыз!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Балаңызды жаман айқайдан және қорлаудан қорғаңыз!</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Қандай жағдай болмасын балаңызға қол жұмсамаңыз!</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96445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TotalTime>
  <Words>592</Words>
  <Application>Microsoft Office PowerPoint</Application>
  <PresentationFormat>Экран (4:3)</PresentationFormat>
  <Paragraphs>64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Волна</vt:lpstr>
      <vt:lpstr>Баланың ғаламтордағы қауіпсіздігі! </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Баланың ғаламтордағы қауіпсіздігі!</dc:title>
  <dc:creator>5</dc:creator>
  <cp:lastModifiedBy>5</cp:lastModifiedBy>
  <cp:revision>3</cp:revision>
  <dcterms:created xsi:type="dcterms:W3CDTF">2021-04-06T05:30:41Z</dcterms:created>
  <dcterms:modified xsi:type="dcterms:W3CDTF">2021-04-06T06:27:31Z</dcterms:modified>
</cp:coreProperties>
</file>