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4" r:id="rId2"/>
    <p:sldId id="276" r:id="rId3"/>
    <p:sldId id="279" r:id="rId4"/>
    <p:sldId id="267" r:id="rId5"/>
    <p:sldId id="280" r:id="rId6"/>
    <p:sldId id="270" r:id="rId7"/>
    <p:sldId id="268" r:id="rId8"/>
    <p:sldId id="271" r:id="rId9"/>
    <p:sldId id="282" r:id="rId10"/>
    <p:sldId id="288" r:id="rId11"/>
    <p:sldId id="289" r:id="rId12"/>
    <p:sldId id="290" r:id="rId13"/>
    <p:sldId id="291" r:id="rId14"/>
    <p:sldId id="300" r:id="rId15"/>
    <p:sldId id="292" r:id="rId16"/>
    <p:sldId id="294" r:id="rId17"/>
    <p:sldId id="295" r:id="rId18"/>
    <p:sldId id="297" r:id="rId19"/>
    <p:sldId id="298" r:id="rId20"/>
    <p:sldId id="296" r:id="rId2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8" autoAdjust="0"/>
    <p:restoredTop sz="94615" autoAdjust="0"/>
  </p:normalViewPr>
  <p:slideViewPr>
    <p:cSldViewPr>
      <p:cViewPr varScale="1">
        <p:scale>
          <a:sx n="87" d="100"/>
          <a:sy n="87" d="100"/>
        </p:scale>
        <p:origin x="16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643E-2"/>
          <c:y val="0.15492095043454271"/>
          <c:w val="0.89510296835939629"/>
          <c:h val="0.68011002547663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 четв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0000641394942374E-2"/>
                  <c:y val="-0.13233408143635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182401268129443E-3"/>
                  <c:y val="-9.6705674895799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1 четверть</c:v>
                </c:pt>
                <c:pt idx="1">
                  <c:v>2 четверть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0.3650000000000001</c:v>
                </c:pt>
                <c:pt idx="1">
                  <c:v>0.41900000000000004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3029792"/>
        <c:axId val="183030352"/>
        <c:axId val="0"/>
      </c:bar3DChart>
      <c:catAx>
        <c:axId val="18302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3030352"/>
        <c:crosses val="autoZero"/>
        <c:auto val="1"/>
        <c:lblAlgn val="ctr"/>
        <c:lblOffset val="100"/>
        <c:noMultiLvlLbl val="0"/>
      </c:catAx>
      <c:valAx>
        <c:axId val="183030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302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83908907764016E-2"/>
          <c:y val="0.12501438470685666"/>
          <c:w val="0.90127023558093589"/>
          <c:h val="0.74981816978391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kk-KZ" dirty="0" smtClean="0">
                        <a:solidFill>
                          <a:schemeClr val="tx1"/>
                        </a:solidFill>
                      </a:rPr>
                      <a:t>50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0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Мищерина Н.Ф.</c:v>
                </c:pt>
                <c:pt idx="1">
                  <c:v>Смағұл М</c:v>
                </c:pt>
                <c:pt idx="2">
                  <c:v>Мищерина О.В.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0.67000000000000015</c:v>
                </c:pt>
                <c:pt idx="1">
                  <c:v>0.82000000000000006</c:v>
                </c:pt>
                <c:pt idx="2">
                  <c:v>0.47000000000000003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kk-KZ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64</a:t>
                    </a:r>
                    <a:r>
                      <a:rPr lang="en-US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kk-KZ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82</a:t>
                    </a:r>
                    <a:r>
                      <a:rPr lang="en-US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Мищерина Н.Ф.</c:v>
                </c:pt>
                <c:pt idx="1">
                  <c:v>Смағұл М</c:v>
                </c:pt>
                <c:pt idx="2">
                  <c:v>Мищерина О.В.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0.64700000000000013</c:v>
                </c:pt>
                <c:pt idx="1">
                  <c:v>0.82000000000000006</c:v>
                </c:pt>
                <c:pt idx="2">
                  <c:v>0.68700000000000028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89926272"/>
        <c:axId val="189926832"/>
        <c:axId val="0"/>
      </c:bar3DChart>
      <c:catAx>
        <c:axId val="189926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926832"/>
        <c:crosses val="autoZero"/>
        <c:auto val="1"/>
        <c:lblAlgn val="ctr"/>
        <c:lblOffset val="100"/>
        <c:noMultiLvlLbl val="0"/>
      </c:catAx>
      <c:valAx>
        <c:axId val="189926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926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95167291576042"/>
          <c:y val="6.305202487783359E-3"/>
          <c:w val="0.41428658246379785"/>
          <c:h val="8.0424613982160706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838219826527421E-2"/>
          <c:y val="0.13479380721744741"/>
          <c:w val="0.9177155111251839"/>
          <c:h val="0.744990987627796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1-четв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3360130121360583E-3"/>
                  <c:y val="-3.1110893362076206E-2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73%</a:t>
                    </a:r>
                    <a:endParaRPr lang="en-US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noFill/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360130121360583E-3"/>
                  <c:y val="-2.8888861670259555E-2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59%</a:t>
                    </a:r>
                    <a:endParaRPr lang="en-US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noFill/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lang="ru-RU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Смағұл М</c:v>
                </c:pt>
                <c:pt idx="1">
                  <c:v> Мищерина Н.Ф.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0.72000000000000008</c:v>
                </c:pt>
                <c:pt idx="1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2-четв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7930870523464887E-2"/>
                  <c:y val="4.6666340043114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0821545864889007E-2"/>
                  <c:y val="1.7777653349757838E-2"/>
                </c:manualLayout>
              </c:layout>
              <c:tx>
                <c:rich>
                  <a:bodyPr/>
                  <a:lstStyle/>
                  <a:p>
                    <a:r>
                      <a:rPr lang="kk-KZ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57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Смағұл М</c:v>
                </c:pt>
                <c:pt idx="1">
                  <c:v> Мищерина Н.Ф.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0.72000000000000008</c:v>
                </c:pt>
                <c:pt idx="1">
                  <c:v>0.66000000000000014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89715520"/>
        <c:axId val="189716080"/>
        <c:axId val="0"/>
      </c:bar3DChart>
      <c:catAx>
        <c:axId val="189715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716080"/>
        <c:crosses val="autoZero"/>
        <c:auto val="1"/>
        <c:lblAlgn val="ctr"/>
        <c:lblOffset val="100"/>
        <c:noMultiLvlLbl val="0"/>
      </c:catAx>
      <c:valAx>
        <c:axId val="189716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7155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0019001069094702"/>
          <c:y val="1.2651005067331083E-2"/>
          <c:w val="0.33761710933831546"/>
          <c:h val="0.12410341834877796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042760279964988E-2"/>
          <c:y val="0.17852533017880456"/>
          <c:w val="0.9175579615048115"/>
          <c:h val="0.680983990710240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4073555623990709E-3"/>
                  <c:y val="-2.3880429872809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9258844499192774E-3"/>
                  <c:y val="-3.184057316374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814711124798193E-3"/>
                  <c:y val="-2.91871920667666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>
                        <a:solidFill>
                          <a:srgbClr val="002060"/>
                        </a:solidFill>
                      </a:rPr>
                      <a:t>45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Слепцова С.В.</c:v>
                </c:pt>
                <c:pt idx="2">
                  <c:v>Габбасова А.А.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 formatCode="0%">
                  <c:v>0.47000000000000003</c:v>
                </c:pt>
                <c:pt idx="1">
                  <c:v>0.51</c:v>
                </c:pt>
                <c:pt idx="2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3.184057316374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4073555623990969E-3"/>
                  <c:y val="-2.6533810969787845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46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4.5107478648639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Слепцова С.В.</c:v>
                </c:pt>
                <c:pt idx="2">
                  <c:v>Габбасова А.А.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 formatCode="0%">
                  <c:v>0.23</c:v>
                </c:pt>
                <c:pt idx="1">
                  <c:v>0.46</c:v>
                </c:pt>
                <c:pt idx="2" formatCode="0%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9718880"/>
        <c:axId val="189719440"/>
        <c:axId val="0"/>
      </c:bar3DChart>
      <c:catAx>
        <c:axId val="18971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719440"/>
        <c:crosses val="autoZero"/>
        <c:auto val="1"/>
        <c:lblAlgn val="ctr"/>
        <c:lblOffset val="100"/>
        <c:noMultiLvlLbl val="0"/>
      </c:catAx>
      <c:valAx>
        <c:axId val="189719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971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87008548204974"/>
          <c:y val="3.2370413672559425E-2"/>
          <c:w val="0.35945901807628061"/>
          <c:h val="0.10262734871235801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11262533684537"/>
          <c:y val="0.15483119864541528"/>
          <c:w val="0.85190737873448164"/>
          <c:h val="0.721234069830054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i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kk-KZ" b="1" i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b="1" i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i="0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Габбасова А.А.</c:v>
                </c:pt>
                <c:pt idx="2">
                  <c:v>Слепцова С.В.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0.41000000000000003</c:v>
                </c:pt>
                <c:pt idx="1">
                  <c:v>0.45</c:v>
                </c:pt>
                <c:pt idx="2">
                  <c:v>0.37000000000000005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kk-KZ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41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638196639399561E-2"/>
                  <c:y val="-4.7477664936286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690842978218396E-2"/>
                  <c:y val="4.7477664936286567E-3"/>
                </c:manualLayout>
              </c:layout>
              <c:tx>
                <c:rich>
                  <a:bodyPr/>
                  <a:lstStyle/>
                  <a:p>
                    <a:r>
                      <a:rPr lang="kk-KZ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37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Габбасова А.А.</c:v>
                </c:pt>
                <c:pt idx="2">
                  <c:v>Слепцова С.В.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0.17</c:v>
                </c:pt>
                <c:pt idx="1">
                  <c:v>0.4</c:v>
                </c:pt>
                <c:pt idx="2">
                  <c:v>0.35000000000000003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3870416"/>
        <c:axId val="193870976"/>
        <c:axId val="0"/>
      </c:bar3DChart>
      <c:catAx>
        <c:axId val="19387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870976"/>
        <c:crosses val="autoZero"/>
        <c:auto val="1"/>
        <c:lblAlgn val="ctr"/>
        <c:lblOffset val="100"/>
        <c:noMultiLvlLbl val="0"/>
      </c:catAx>
      <c:valAx>
        <c:axId val="193870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870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279233717420516"/>
          <c:y val="2.5843861337576188E-2"/>
          <c:w val="0.50114381511810002"/>
          <c:h val="0.10413298171914039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84997983571954"/>
          <c:y val="0.15374892389204645"/>
          <c:w val="0.88715002016428068"/>
          <c:h val="0.60065808813236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6.72667964585432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53%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4076826487002892E-3"/>
                  <c:y val="-4.0840554992686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Жусупова Р.А.</c:v>
                </c:pt>
                <c:pt idx="1">
                  <c:v>Жанабергенов Р.Е.</c:v>
                </c:pt>
                <c:pt idx="2">
                  <c:v>Слепцова  С.В.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0.53</c:v>
                </c:pt>
                <c:pt idx="1">
                  <c:v>1</c:v>
                </c:pt>
                <c:pt idx="2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5546054036569673E-2"/>
                  <c:y val="-3.36333982292716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kk-KZ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2607598937436188E-2"/>
                  <c:y val="-2.162147029024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Жусупова Р.А.</c:v>
                </c:pt>
                <c:pt idx="1">
                  <c:v>Жанабергенов Р.Е.</c:v>
                </c:pt>
                <c:pt idx="2">
                  <c:v>Слепцова  С.В.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0.48000000000000004</c:v>
                </c:pt>
                <c:pt idx="1">
                  <c:v>1</c:v>
                </c:pt>
                <c:pt idx="2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873776"/>
        <c:axId val="193874336"/>
        <c:axId val="0"/>
      </c:bar3DChart>
      <c:catAx>
        <c:axId val="193873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874336"/>
        <c:crosses val="autoZero"/>
        <c:auto val="1"/>
        <c:lblAlgn val="ctr"/>
        <c:lblOffset val="100"/>
        <c:noMultiLvlLbl val="0"/>
      </c:catAx>
      <c:valAx>
        <c:axId val="193874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87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586360154178682"/>
          <c:y val="1.7404515104006271E-2"/>
          <c:w val="0.4876903025660117"/>
          <c:h val="0.10964140233489178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02275961868225E-2"/>
          <c:y val="0.13158043393800281"/>
          <c:w val="0.86855861255822575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200292905598752E-2"/>
                  <c:y val="3.0874727212465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6029031708798155E-2"/>
                  <c:y val="2.98820358519601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20029290559875E-2"/>
                  <c:y val="0.12020074245210169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1</c:v>
                </c:pt>
                <c:pt idx="1">
                  <c:v>0.64000000000000012</c:v>
                </c:pt>
                <c:pt idx="2">
                  <c:v>0.4</c:v>
                </c:pt>
                <c:pt idx="3">
                  <c:v>0.78</c:v>
                </c:pt>
                <c:pt idx="4">
                  <c:v>0.67000000000000015</c:v>
                </c:pt>
                <c:pt idx="5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2859235039991121E-3"/>
                  <c:y val="1.061693539564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287388031992892E-3"/>
                  <c:y val="1.3135737780374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0290317087979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028916969845226E-2"/>
                  <c:y val="8.4937991303789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201757433592539E-2"/>
                      <c:h val="6.8903141799573103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1.8943401110397697E-2"/>
                  <c:y val="4.1050826608018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7486216409597868E-2"/>
                  <c:y val="7.4268289595896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1</c:v>
                </c:pt>
                <c:pt idx="1">
                  <c:v>0.71400000000000008</c:v>
                </c:pt>
                <c:pt idx="2">
                  <c:v>0.4</c:v>
                </c:pt>
                <c:pt idx="3">
                  <c:v>0.89</c:v>
                </c:pt>
                <c:pt idx="4">
                  <c:v>0.67000000000000015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532784"/>
        <c:axId val="187533344"/>
      </c:barChart>
      <c:catAx>
        <c:axId val="18753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533344"/>
        <c:crosses val="autoZero"/>
        <c:auto val="1"/>
        <c:lblAlgn val="ctr"/>
        <c:lblOffset val="100"/>
        <c:noMultiLvlLbl val="0"/>
      </c:catAx>
      <c:valAx>
        <c:axId val="187533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53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334234110605604E-2"/>
          <c:y val="5.183469622428832E-3"/>
          <c:w val="0.92717966146501463"/>
          <c:h val="0.14582636085830128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9477144719373E-2"/>
          <c:y val="0.10381475099832277"/>
          <c:w val="0.85528007436570463"/>
          <c:h val="0.721422560100854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3507640793068208E-2"/>
                  <c:y val="8.8470299754094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61503045234411E-2"/>
                  <c:y val="6.2860476141067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507640793068208E-2"/>
                  <c:y val="6.9844973490074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569185693934736E-2"/>
                  <c:y val="9.545479710310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223047946100869E-2"/>
                  <c:y val="8.148580240508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3507640793068208E-2"/>
                  <c:y val="-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284477159758715E-2"/>
                  <c:y val="6.2860476141067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0.67</c:v>
                </c:pt>
                <c:pt idx="1">
                  <c:v>0.125</c:v>
                </c:pt>
                <c:pt idx="2">
                  <c:v>0.33300000000000002</c:v>
                </c:pt>
                <c:pt idx="3">
                  <c:v>0.23499999999999999</c:v>
                </c:pt>
                <c:pt idx="4">
                  <c:v>0.5</c:v>
                </c:pt>
                <c:pt idx="5">
                  <c:v>0.222</c:v>
                </c:pt>
                <c:pt idx="6">
                  <c:v>0</c:v>
                </c:pt>
                <c:pt idx="7">
                  <c:v>0.42799999999999999</c:v>
                </c:pt>
                <c:pt idx="8">
                  <c:v>0.222</c:v>
                </c:pt>
                <c:pt idx="9">
                  <c:v>0.316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5282379750639E-2"/>
                  <c:y val="4.56812673700035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753820396534127E-2"/>
                  <c:y val="6.503300312487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056918569393458E-2"/>
                  <c:y val="1.2011927939025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4275813113330279E-4"/>
                  <c:y val="6.5275079036738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0.67</c:v>
                </c:pt>
                <c:pt idx="1">
                  <c:v>0.47</c:v>
                </c:pt>
                <c:pt idx="2">
                  <c:v>0.67</c:v>
                </c:pt>
                <c:pt idx="3">
                  <c:v>0.11700000000000001</c:v>
                </c:pt>
                <c:pt idx="4">
                  <c:v>0.5</c:v>
                </c:pt>
                <c:pt idx="5">
                  <c:v>0</c:v>
                </c:pt>
                <c:pt idx="6">
                  <c:v>0.33300000000000002</c:v>
                </c:pt>
                <c:pt idx="7">
                  <c:v>0</c:v>
                </c:pt>
                <c:pt idx="8">
                  <c:v>0.222</c:v>
                </c:pt>
                <c:pt idx="9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536144"/>
        <c:axId val="187536704"/>
        <c:axId val="0"/>
      </c:bar3DChart>
      <c:catAx>
        <c:axId val="18753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536704"/>
        <c:crosses val="autoZero"/>
        <c:auto val="1"/>
        <c:lblAlgn val="ctr"/>
        <c:lblOffset val="100"/>
        <c:noMultiLvlLbl val="0"/>
      </c:catAx>
      <c:valAx>
        <c:axId val="187536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53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16763377316838E-2"/>
          <c:y val="7.8763498320237654E-3"/>
          <c:w val="0.98683236622683113"/>
          <c:h val="6.9095194115863512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89662263961167"/>
          <c:y val="0.17669095824611469"/>
          <c:w val="0.85610337736038855"/>
          <c:h val="0.705828663289762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1970161792590088E-2"/>
                  <c:y val="-9.82963386935797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797837585856829E-2"/>
                  <c:y val="7.37222540201848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767999378446986E-2"/>
                  <c:y val="2.9488901608073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10 "а" сынып</c:v>
                </c:pt>
                <c:pt idx="1">
                  <c:v>10 "б" класс</c:v>
                </c:pt>
                <c:pt idx="2">
                  <c:v>11 "а" сынып</c:v>
                </c:pt>
                <c:pt idx="3">
                  <c:v>11 "б" класс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0.60000000000000009</c:v>
                </c:pt>
                <c:pt idx="1">
                  <c:v>0.2</c:v>
                </c:pt>
                <c:pt idx="2" formatCode="0%">
                  <c:v>0</c:v>
                </c:pt>
                <c:pt idx="3" formatCode="0%">
                  <c:v>0.75000000000000011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063783447809198E-3"/>
                  <c:y val="-4.376037747632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7829184821518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10 "а" сынып</c:v>
                </c:pt>
                <c:pt idx="1">
                  <c:v>10 "б" класс</c:v>
                </c:pt>
                <c:pt idx="2">
                  <c:v>11 "а" сынып</c:v>
                </c:pt>
                <c:pt idx="3">
                  <c:v>11 "б" класс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0.60000000000000009</c:v>
                </c:pt>
                <c:pt idx="1">
                  <c:v>0.2</c:v>
                </c:pt>
                <c:pt idx="2" formatCode="0%">
                  <c:v>0.33300000000000007</c:v>
                </c:pt>
                <c:pt idx="3" formatCode="0%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822592"/>
        <c:axId val="188823152"/>
        <c:axId val="0"/>
      </c:bar3DChart>
      <c:catAx>
        <c:axId val="18882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823152"/>
        <c:crosses val="autoZero"/>
        <c:auto val="1"/>
        <c:lblAlgn val="ctr"/>
        <c:lblOffset val="100"/>
        <c:noMultiLvlLbl val="0"/>
      </c:catAx>
      <c:valAx>
        <c:axId val="1888231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82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781476048867892E-2"/>
          <c:y val="6.4163996507587929E-4"/>
          <c:w val="0.96821852395113206"/>
          <c:h val="0.10900283536923737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335276766373248E-2"/>
          <c:y val="0.16076732214939096"/>
          <c:w val="0.90182191086325325"/>
          <c:h val="0.60165722327148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1 -четв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3166797253076572E-3"/>
                  <c:y val="-3.7625449024182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5.17349924082509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3166797253076572E-3"/>
                  <c:y val="-4.7031811280228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633359450616373E-3"/>
                  <c:y val="-2.5867496204125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Махатова З.Д.</c:v>
                </c:pt>
                <c:pt idx="1">
                  <c:v> Достанбекова А.А.</c:v>
                </c:pt>
                <c:pt idx="2">
                  <c:v> Ескожина Г.К</c:v>
                </c:pt>
                <c:pt idx="3">
                  <c:v>Ахметова А. А.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%">
                  <c:v>0.55000000000000004</c:v>
                </c:pt>
                <c:pt idx="1">
                  <c:v>0.52</c:v>
                </c:pt>
                <c:pt idx="2">
                  <c:v>0.70499999999999996</c:v>
                </c:pt>
                <c:pt idx="3" formatCode="0%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6096695395676822E-2"/>
                  <c:y val="-3.05706773321483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8046619348296999E-2"/>
                  <c:y val="-3.05706773321483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2680094022215095E-2"/>
                  <c:y val="-3.52738584601711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7556805088260947E-2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Махатова З.Д.</c:v>
                </c:pt>
                <c:pt idx="1">
                  <c:v> Достанбекова А.А.</c:v>
                </c:pt>
                <c:pt idx="2">
                  <c:v> Ескожина Г.К</c:v>
                </c:pt>
                <c:pt idx="3">
                  <c:v>Ахметова А. А.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 formatCode="0%">
                  <c:v>0.55000000000000004</c:v>
                </c:pt>
                <c:pt idx="1">
                  <c:v>0.52</c:v>
                </c:pt>
                <c:pt idx="2">
                  <c:v>0.88</c:v>
                </c:pt>
                <c:pt idx="3" formatCode="0%">
                  <c:v>0.74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825952"/>
        <c:axId val="188826512"/>
        <c:axId val="0"/>
      </c:bar3DChart>
      <c:catAx>
        <c:axId val="18882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826512"/>
        <c:crosses val="autoZero"/>
        <c:auto val="1"/>
        <c:lblAlgn val="ctr"/>
        <c:lblOffset val="100"/>
        <c:noMultiLvlLbl val="0"/>
      </c:catAx>
      <c:valAx>
        <c:axId val="188826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8825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58443563626308"/>
          <c:y val="3.9206754805021539E-3"/>
          <c:w val="0.25469488869428952"/>
          <c:h val="0.13147114522878978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767178541255514E-2"/>
          <c:y val="0.18708269175135589"/>
          <c:w val="0.90320421862780365"/>
          <c:h val="0.62438235486249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9979281247912372E-3"/>
                  <c:y val="-4.7407075599354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987568748747497E-2"/>
                  <c:y val="-2.607389157964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6073891579644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Тищенко В.В. </c:v>
                </c:pt>
                <c:pt idx="1">
                  <c:v>Аубакирова Г.У.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2"/>
                <c:pt idx="0">
                  <c:v>0.65000000000000013</c:v>
                </c:pt>
                <c:pt idx="1">
                  <c:v>0.60000000000000009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7966849996659788E-2"/>
                  <c:y val="-2.8444245359612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488604686351802E-2"/>
                  <c:y val="-1.1851768899838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987568748747441E-2"/>
                  <c:y val="-5.925884449919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Тищенко В.В. </c:v>
                </c:pt>
                <c:pt idx="1">
                  <c:v>Аубакирова Г.У.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2"/>
                <c:pt idx="0">
                  <c:v>0.69000000000000006</c:v>
                </c:pt>
                <c:pt idx="1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145424"/>
        <c:axId val="189145984"/>
        <c:axId val="0"/>
      </c:bar3DChart>
      <c:catAx>
        <c:axId val="18914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145984"/>
        <c:crosses val="autoZero"/>
        <c:auto val="1"/>
        <c:lblAlgn val="ctr"/>
        <c:lblOffset val="100"/>
        <c:noMultiLvlLbl val="0"/>
      </c:catAx>
      <c:valAx>
        <c:axId val="189145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914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26340315830569"/>
          <c:y val="2.7496103847625471E-2"/>
          <c:w val="0.29625006403055176"/>
          <c:h val="0.10590255419617951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615E-2"/>
          <c:y val="0.15492095043454271"/>
          <c:w val="0.89510296835939607"/>
          <c:h val="0.680110025476636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 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791025113140403E-2"/>
                  <c:y val="0.15796633677066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802469135802583E-2"/>
                  <c:y val="0.145913698366513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Литвиненко И.П.</c:v>
                </c:pt>
                <c:pt idx="1">
                  <c:v>Мухамеджанова Г.Б.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2"/>
                <c:pt idx="0">
                  <c:v>0.51</c:v>
                </c:pt>
                <c:pt idx="1">
                  <c:v>0.71000000000000008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 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727506050502147E-3"/>
                  <c:y val="0.1358751442054740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50,5%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99822303130784E-2"/>
                  <c:y val="0.1170614584825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Литвиненко И.П.</c:v>
                </c:pt>
                <c:pt idx="1">
                  <c:v>Мухамеджанова Г.Б.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2"/>
                <c:pt idx="0">
                  <c:v>0.54700000000000004</c:v>
                </c:pt>
                <c:pt idx="1">
                  <c:v>0.76000000000000012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9148784"/>
        <c:axId val="189149344"/>
        <c:axId val="0"/>
      </c:bar3DChart>
      <c:catAx>
        <c:axId val="189148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149344"/>
        <c:crosses val="autoZero"/>
        <c:auto val="1"/>
        <c:lblAlgn val="ctr"/>
        <c:lblOffset val="100"/>
        <c:noMultiLvlLbl val="0"/>
      </c:catAx>
      <c:valAx>
        <c:axId val="189149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148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221743705440633"/>
          <c:y val="1.5899535064188449E-2"/>
          <c:w val="0.39477452390918583"/>
          <c:h val="0.1129200945475197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175295667989367E-2"/>
          <c:y val="0.13666571012626338"/>
          <c:w val="0.88576979768495123"/>
          <c:h val="0.69614016505376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959981001806008E-2"/>
                  <c:y val="-2.1920328738828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527821695957185E-4"/>
                  <c:y val="-1.6982286116010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0.73</c:v>
                </c:pt>
                <c:pt idx="2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6276658498622049E-2"/>
                  <c:y val="8.8888655586351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887771656246641E-2"/>
                  <c:y val="9.8042669478739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188865525890947E-3"/>
                  <c:y val="0.10370297787358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ru-RU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0.65</c:v>
                </c:pt>
                <c:pt idx="1">
                  <c:v>0.73</c:v>
                </c:pt>
                <c:pt idx="2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152144"/>
        <c:axId val="189152704"/>
        <c:axId val="0"/>
      </c:bar3DChart>
      <c:catAx>
        <c:axId val="189152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152704"/>
        <c:crosses val="autoZero"/>
        <c:auto val="1"/>
        <c:lblAlgn val="ctr"/>
        <c:lblOffset val="100"/>
        <c:noMultiLvlLbl val="0"/>
      </c:catAx>
      <c:valAx>
        <c:axId val="189152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152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318208943787838"/>
          <c:y val="1.4236509669612495E-2"/>
          <c:w val="0.43186681814140904"/>
          <c:h val="9.7459024297681593E-2"/>
        </c:manualLayout>
      </c:layout>
      <c:overlay val="0"/>
      <c:spPr>
        <a:ln>
          <a:noFill/>
        </a:ln>
      </c:spPr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175295667989367E-2"/>
          <c:y val="0.13666571012626341"/>
          <c:w val="0.88576979768495123"/>
          <c:h val="0.69614016505376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959981001806008E-2"/>
                  <c:y val="-2.1920328738828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527821695957185E-4"/>
                  <c:y val="-1.6982286116010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0.77</c:v>
                </c:pt>
                <c:pt idx="1">
                  <c:v>0.73</c:v>
                </c:pt>
                <c:pt idx="2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6276658498622056E-2"/>
                  <c:y val="8.8888655586351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887771656246641E-2"/>
                  <c:y val="9.8042669478739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18886552589096E-3"/>
                  <c:y val="0.103702977873587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ru-RU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0.86</c:v>
                </c:pt>
                <c:pt idx="2">
                  <c:v>0.66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89922912"/>
        <c:axId val="189923472"/>
        <c:axId val="0"/>
      </c:bar3DChart>
      <c:catAx>
        <c:axId val="189922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923472"/>
        <c:crosses val="autoZero"/>
        <c:auto val="1"/>
        <c:lblAlgn val="ctr"/>
        <c:lblOffset val="100"/>
        <c:noMultiLvlLbl val="0"/>
      </c:catAx>
      <c:valAx>
        <c:axId val="1899234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92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318208943787838"/>
          <c:y val="1.4236509669612504E-2"/>
          <c:w val="0.43186681814140926"/>
          <c:h val="9.7459024297681593E-2"/>
        </c:manualLayout>
      </c:layout>
      <c:overlay val="0"/>
      <c:spPr>
        <a:ln>
          <a:noFill/>
        </a:ln>
      </c:spPr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4476D-E998-4EDE-9C79-D8204C1FB35C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9284D-EC11-4535-8A46-4CBDD1440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284D-EC11-4535-8A46-4CBDD1440BB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5E4A-D733-413B-9DF8-5FFFA64C4585}" type="datetimeFigureOut">
              <a:rPr lang="ru-RU" smtClean="0"/>
              <a:pPr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2-тоқсанның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үлгерімінің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2018 – 2019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341313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265113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“Айдабол орта мектебі” КММ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77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349873"/>
              </p:ext>
            </p:extLst>
          </p:nvPr>
        </p:nvGraphicFramePr>
        <p:xfrm>
          <a:off x="285720" y="1071546"/>
          <a:ext cx="86788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325868"/>
            <a:ext cx="85011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казахскому языку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93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608384"/>
              </p:ext>
            </p:extLst>
          </p:nvPr>
        </p:nvGraphicFramePr>
        <p:xfrm>
          <a:off x="428596" y="1124744"/>
          <a:ext cx="84725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357166"/>
            <a:ext cx="87813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русскому языку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231226"/>
              </p:ext>
            </p:extLst>
          </p:nvPr>
        </p:nvGraphicFramePr>
        <p:xfrm>
          <a:off x="142844" y="1571612"/>
          <a:ext cx="878687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9129" y="214290"/>
            <a:ext cx="866487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английскому языку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316677"/>
              </p:ext>
            </p:extLst>
          </p:nvPr>
        </p:nvGraphicFramePr>
        <p:xfrm>
          <a:off x="714348" y="1000108"/>
          <a:ext cx="814393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142852"/>
            <a:ext cx="8851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истории Казахстана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196253"/>
              </p:ext>
            </p:extLst>
          </p:nvPr>
        </p:nvGraphicFramePr>
        <p:xfrm>
          <a:off x="714348" y="1000108"/>
          <a:ext cx="814393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142852"/>
            <a:ext cx="86492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всемирной истории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77563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Качество знаний  по географии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5974814"/>
              </p:ext>
            </p:extLst>
          </p:nvPr>
        </p:nvGraphicFramePr>
        <p:xfrm>
          <a:off x="214282" y="1397000"/>
          <a:ext cx="8786874" cy="53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7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67849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 по биологии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03201003"/>
              </p:ext>
            </p:extLst>
          </p:nvPr>
        </p:nvGraphicFramePr>
        <p:xfrm>
          <a:off x="142844" y="857232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9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001449"/>
              </p:ext>
            </p:extLst>
          </p:nvPr>
        </p:nvGraphicFramePr>
        <p:xfrm>
          <a:off x="214282" y="1214422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42852"/>
            <a:ext cx="85764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математике </a:t>
            </a:r>
          </a:p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(алгебре)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2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геометрии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31451476"/>
              </p:ext>
            </p:extLst>
          </p:nvPr>
        </p:nvGraphicFramePr>
        <p:xfrm>
          <a:off x="428596" y="1142984"/>
          <a:ext cx="842968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32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162785"/>
              </p:ext>
            </p:extLst>
          </p:nvPr>
        </p:nvGraphicFramePr>
        <p:xfrm>
          <a:off x="285720" y="1214422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57224" y="428604"/>
            <a:ext cx="60870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физике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46224"/>
              </p:ext>
            </p:extLst>
          </p:nvPr>
        </p:nvGraphicFramePr>
        <p:xfrm>
          <a:off x="571472" y="2204865"/>
          <a:ext cx="7744944" cy="1655047"/>
        </p:xfrm>
        <a:graphic>
          <a:graphicData uri="http://schemas.openxmlformats.org/drawingml/2006/table">
            <a:tbl>
              <a:tblPr/>
              <a:tblGrid>
                <a:gridCol w="2223090"/>
                <a:gridCol w="3011171"/>
                <a:gridCol w="2510683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r>
                        <a:rPr lang="ru-RU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кач-во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36,5%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41,9%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214290"/>
            <a:ext cx="72728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2-четверть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2018-2019 учебный год.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71546"/>
            <a:ext cx="8176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Кол-во уч-ся на  начало  четверти 175 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конец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четверти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-177 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Прибыло – 2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СемейкоЕ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Покидова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Выбыло-     0</a:t>
            </a:r>
            <a:endParaRPr lang="ru-RU" sz="2000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234861"/>
              </p:ext>
            </p:extLst>
          </p:nvPr>
        </p:nvGraphicFramePr>
        <p:xfrm>
          <a:off x="611560" y="4077072"/>
          <a:ext cx="6984776" cy="249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3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76872"/>
            <a:ext cx="822757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3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Начальное звено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29" y="905419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65 уч-ся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( 1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-15 уч-ся)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-50 уч-ся (без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 класса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0                  Выбыло-  0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58" y="53894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- 12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-15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Ударников- 20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Качество- 50,7%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Качество- 70%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99189"/>
              </p:ext>
            </p:extLst>
          </p:nvPr>
        </p:nvGraphicFramePr>
        <p:xfrm>
          <a:off x="285720" y="2280603"/>
          <a:ext cx="8501122" cy="3045244"/>
        </p:xfrm>
        <a:graphic>
          <a:graphicData uri="http://schemas.openxmlformats.org/drawingml/2006/table">
            <a:tbl>
              <a:tblPr/>
              <a:tblGrid>
                <a:gridCol w="820284"/>
                <a:gridCol w="836714"/>
                <a:gridCol w="1400423"/>
                <a:gridCol w="1222811"/>
                <a:gridCol w="834850"/>
                <a:gridCol w="1372617"/>
                <a:gridCol w="1220946"/>
                <a:gridCol w="792477"/>
              </a:tblGrid>
              <a:tr h="3073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-четверть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-четверть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71,4%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2 –четверть</a:t>
            </a:r>
            <a:b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начальные классы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4698786"/>
              </p:ext>
            </p:extLst>
          </p:nvPr>
        </p:nvGraphicFramePr>
        <p:xfrm>
          <a:off x="214282" y="1571612"/>
          <a:ext cx="8715436" cy="493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780160"/>
              </p:ext>
            </p:extLst>
          </p:nvPr>
        </p:nvGraphicFramePr>
        <p:xfrm>
          <a:off x="428596" y="1857364"/>
          <a:ext cx="8286809" cy="3549694"/>
        </p:xfrm>
        <a:graphic>
          <a:graphicData uri="http://schemas.openxmlformats.org/drawingml/2006/table">
            <a:tbl>
              <a:tblPr/>
              <a:tblGrid>
                <a:gridCol w="1000132"/>
                <a:gridCol w="785818"/>
                <a:gridCol w="1295818"/>
                <a:gridCol w="1204512"/>
                <a:gridCol w="731421"/>
                <a:gridCol w="1368464"/>
                <a:gridCol w="1140387"/>
                <a:gridCol w="760257"/>
              </a:tblGrid>
              <a:tr h="2281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/17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12,5%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23,5%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11,7%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42,8%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/20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31,6%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550070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Отличников-3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Отличников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Ударников-20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Ударников- 20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Качество- 26 %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Качество-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27,7%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7" y="734651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88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-90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2                  Выбыло-  0    </a:t>
            </a:r>
          </a:p>
        </p:txBody>
      </p:sp>
    </p:spTree>
    <p:extLst>
      <p:ext uri="{BB962C8B-B14F-4D97-AF65-F5344CB8AC3E}">
        <p14:creationId xmlns:p14="http://schemas.microsoft.com/office/powerpoint/2010/main" val="137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563026"/>
              </p:ext>
            </p:extLst>
          </p:nvPr>
        </p:nvGraphicFramePr>
        <p:xfrm>
          <a:off x="285720" y="1214422"/>
          <a:ext cx="8643998" cy="545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142852"/>
            <a:ext cx="8167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42852"/>
            <a:ext cx="4313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-22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-22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Прибыло –0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Выбыл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0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58106"/>
              </p:ext>
            </p:extLst>
          </p:nvPr>
        </p:nvGraphicFramePr>
        <p:xfrm>
          <a:off x="357158" y="2428868"/>
          <a:ext cx="8572559" cy="2292126"/>
        </p:xfrm>
        <a:graphic>
          <a:graphicData uri="http://schemas.openxmlformats.org/drawingml/2006/table">
            <a:tbl>
              <a:tblPr/>
              <a:tblGrid>
                <a:gridCol w="805965"/>
                <a:gridCol w="879237"/>
                <a:gridCol w="1392125"/>
                <a:gridCol w="1245586"/>
                <a:gridCol w="879237"/>
                <a:gridCol w="1392125"/>
                <a:gridCol w="1245586"/>
                <a:gridCol w="732698"/>
              </a:tblGrid>
              <a:tr h="224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«А»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1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50720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-3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36,3%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Качество-36,3%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679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</a:t>
            </a:r>
            <a:r>
              <a:rPr lang="ru-RU" sz="3200" b="1" cap="none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1594126"/>
              </p:ext>
            </p:extLst>
          </p:nvPr>
        </p:nvGraphicFramePr>
        <p:xfrm>
          <a:off x="142844" y="1357298"/>
          <a:ext cx="8739399" cy="516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357166"/>
            <a:ext cx="70009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000" b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Пәндер бойынша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сапасының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көрсеткіші</a:t>
            </a:r>
            <a:endParaRPr lang="ru-RU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628652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2018-2019 оқу жылы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637</Words>
  <Application>Microsoft Office PowerPoint</Application>
  <PresentationFormat>Экран (4:3)</PresentationFormat>
  <Paragraphs>301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   2-тоқсанның білім сапасы мен үлгерімінің мониторингі ( 2018 – 2019 оқу жылы)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Admin_2</cp:lastModifiedBy>
  <cp:revision>78</cp:revision>
  <cp:lastPrinted>2018-10-29T10:42:06Z</cp:lastPrinted>
  <dcterms:created xsi:type="dcterms:W3CDTF">2018-05-23T13:26:07Z</dcterms:created>
  <dcterms:modified xsi:type="dcterms:W3CDTF">2019-01-03T10:28:17Z</dcterms:modified>
</cp:coreProperties>
</file>