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4" r:id="rId2"/>
    <p:sldId id="276" r:id="rId3"/>
    <p:sldId id="279" r:id="rId4"/>
    <p:sldId id="267" r:id="rId5"/>
    <p:sldId id="280" r:id="rId6"/>
    <p:sldId id="270" r:id="rId7"/>
    <p:sldId id="268" r:id="rId8"/>
    <p:sldId id="271" r:id="rId9"/>
    <p:sldId id="282" r:id="rId10"/>
    <p:sldId id="288" r:id="rId11"/>
    <p:sldId id="289" r:id="rId12"/>
    <p:sldId id="290" r:id="rId13"/>
    <p:sldId id="291" r:id="rId14"/>
    <p:sldId id="300" r:id="rId15"/>
    <p:sldId id="292" r:id="rId16"/>
    <p:sldId id="294" r:id="rId17"/>
    <p:sldId id="295" r:id="rId18"/>
    <p:sldId id="297" r:id="rId19"/>
    <p:sldId id="298" r:id="rId20"/>
    <p:sldId id="302" r:id="rId21"/>
    <p:sldId id="296" r:id="rId2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4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3.0208850194074024E-3"/>
                  <c:y val="0.27162444249261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59398258733331E-2"/>
                  <c:y val="0.24748004760438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417700388148048E-3"/>
                  <c:y val="0.1750468629396846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2"/>
              </a:solidFill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0.37</c:v>
                </c:pt>
                <c:pt idx="1">
                  <c:v>0.42</c:v>
                </c:pt>
                <c:pt idx="2" formatCode="0.00%">
                  <c:v>0.45400000000000001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7183360"/>
        <c:axId val="67185664"/>
        <c:axId val="0"/>
      </c:bar3DChart>
      <c:catAx>
        <c:axId val="67183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185664"/>
        <c:crosses val="autoZero"/>
        <c:auto val="1"/>
        <c:lblAlgn val="ctr"/>
        <c:lblOffset val="100"/>
        <c:noMultiLvlLbl val="0"/>
      </c:catAx>
      <c:valAx>
        <c:axId val="671856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18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83908907764016E-2"/>
          <c:y val="0.12501438470685666"/>
          <c:w val="0.90127023558093589"/>
          <c:h val="0.74981816978391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dirty="0" smtClean="0">
                        <a:solidFill>
                          <a:schemeClr val="tx1"/>
                        </a:solidFill>
                      </a:rPr>
                      <a:t>50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570740402104267E-2"/>
                  <c:y val="7.164148120736745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Мищерина Н.Ф.</c:v>
                </c:pt>
                <c:pt idx="1">
                  <c:v>Смағұл М</c:v>
                </c:pt>
                <c:pt idx="2">
                  <c:v>Мищерина О.В.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0.67</c:v>
                </c:pt>
                <c:pt idx="1">
                  <c:v>0.82</c:v>
                </c:pt>
                <c:pt idx="2">
                  <c:v>0.47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64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Мищерина Н.Ф.</c:v>
                </c:pt>
                <c:pt idx="1">
                  <c:v>Смағұл М</c:v>
                </c:pt>
                <c:pt idx="2">
                  <c:v>Мищерина О.В.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0.64700000000000002</c:v>
                </c:pt>
                <c:pt idx="1">
                  <c:v>0.82</c:v>
                </c:pt>
                <c:pt idx="2">
                  <c:v>0.68700000000000006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1.8789389719256245E-2"/>
                  <c:y val="-7.1641481207367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Мищерина Н.Ф.</c:v>
                </c:pt>
                <c:pt idx="1">
                  <c:v>Смағұл М</c:v>
                </c:pt>
                <c:pt idx="2">
                  <c:v>Мищерина О.В.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0.7</c:v>
                </c:pt>
                <c:pt idx="1">
                  <c:v>0.82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4912256"/>
        <c:axId val="144265984"/>
        <c:axId val="0"/>
      </c:bar3DChart>
      <c:catAx>
        <c:axId val="134912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265984"/>
        <c:crosses val="autoZero"/>
        <c:auto val="1"/>
        <c:lblAlgn val="ctr"/>
        <c:lblOffset val="100"/>
        <c:noMultiLvlLbl val="0"/>
      </c:catAx>
      <c:valAx>
        <c:axId val="144265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91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18141423218314"/>
          <c:y val="2.7797646849993644E-2"/>
          <c:w val="0.8262078186167231"/>
          <c:h val="7.6911360872243512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38219826527421E-2"/>
          <c:y val="0.13479380721744741"/>
          <c:w val="0.9177155111251839"/>
          <c:h val="0.744990987627796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1-четв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360130121360583E-3"/>
                  <c:y val="-2.8888861670259555E-2"/>
                </c:manualLayout>
              </c:layout>
              <c:tx>
                <c:rich>
                  <a:bodyPr/>
                  <a:lstStyle/>
                  <a:p>
                    <a:pPr>
                      <a:defRPr lang="ru-RU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59%</a:t>
                    </a:r>
                    <a:endParaRPr lang="en-US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9525" cap="flat" cmpd="sng" algn="ctr">
                  <a:noFill/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Смағұл М</c:v>
                </c:pt>
                <c:pt idx="1">
                  <c:v> Мищерина Н.Ф.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0.72</c:v>
                </c:pt>
                <c:pt idx="1">
                  <c:v>0.56999999999999995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2-четв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3125402731392356E-2"/>
                  <c:y val="-1.7777653349757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0821545864889007E-2"/>
                  <c:y val="1.7777653349757838E-2"/>
                </c:manualLayout>
              </c:layout>
              <c:tx>
                <c:rich>
                  <a:bodyPr/>
                  <a:lstStyle/>
                  <a:p>
                    <a:r>
                      <a:rPr lang="kk-KZ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57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Смағұл М</c:v>
                </c:pt>
                <c:pt idx="1">
                  <c:v> Мищерина Н.Ф.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0.72</c:v>
                </c:pt>
                <c:pt idx="1">
                  <c:v>0.66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Смағұл М</c:v>
                </c:pt>
                <c:pt idx="1">
                  <c:v> Мищерина Н.Ф.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0.72</c:v>
                </c:pt>
                <c:pt idx="1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43883648"/>
        <c:axId val="143893632"/>
        <c:axId val="0"/>
      </c:bar3DChart>
      <c:catAx>
        <c:axId val="14388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893632"/>
        <c:crosses val="autoZero"/>
        <c:auto val="1"/>
        <c:lblAlgn val="ctr"/>
        <c:lblOffset val="100"/>
        <c:noMultiLvlLbl val="0"/>
      </c:catAx>
      <c:valAx>
        <c:axId val="1438936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8836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6658870947734086"/>
          <c:y val="4.8206311766846775E-2"/>
          <c:w val="0.66395273222308637"/>
          <c:h val="7.282258741846076E-2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042760279964988E-2"/>
          <c:y val="0.17852533017880456"/>
          <c:w val="0.9175579615048115"/>
          <c:h val="0.680983990710240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7.4073555623990709E-3"/>
                  <c:y val="-2.3880429872809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9258844499192774E-3"/>
                  <c:y val="-3.18405731637453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814711124798193E-3"/>
                  <c:y val="-2.91871920667666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>
                        <a:solidFill>
                          <a:srgbClr val="002060"/>
                        </a:solidFill>
                      </a:rPr>
                      <a:t>45</a:t>
                    </a:r>
                    <a:r>
                      <a:rPr lang="en-US" dirty="0" smtClean="0">
                        <a:solidFill>
                          <a:srgbClr val="002060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Слепцова С.В.</c:v>
                </c:pt>
                <c:pt idx="2">
                  <c:v>Габбасова А.А.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 formatCode="0%">
                  <c:v>0.47</c:v>
                </c:pt>
                <c:pt idx="1">
                  <c:v>0.51</c:v>
                </c:pt>
                <c:pt idx="2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777653349757831E-2"/>
                  <c:y val="-2.3880429872809028E-2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46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4.5107478648639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Слепцова С.В.</c:v>
                </c:pt>
                <c:pt idx="2">
                  <c:v>Габбасова А.А.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 formatCode="0%">
                  <c:v>0.23</c:v>
                </c:pt>
                <c:pt idx="1">
                  <c:v>0.46</c:v>
                </c:pt>
                <c:pt idx="2" formatCode="0%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3703537799677109E-2"/>
                  <c:y val="-3.9800716454681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73835587035847E-2"/>
                  <c:y val="-2.1227048775830246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43%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3700178243139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48%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Слепцова С.В.</c:v>
                </c:pt>
                <c:pt idx="2">
                  <c:v>Габбасова А.А.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 formatCode="0%">
                  <c:v>0.23</c:v>
                </c:pt>
                <c:pt idx="1">
                  <c:v>0.43</c:v>
                </c:pt>
                <c:pt idx="2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523648"/>
        <c:axId val="144525184"/>
        <c:axId val="0"/>
      </c:bar3DChart>
      <c:catAx>
        <c:axId val="14452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525184"/>
        <c:crosses val="autoZero"/>
        <c:auto val="1"/>
        <c:lblAlgn val="ctr"/>
        <c:lblOffset val="100"/>
        <c:noMultiLvlLbl val="0"/>
      </c:catAx>
      <c:valAx>
        <c:axId val="1445251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4523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055598327687412"/>
          <c:y val="3.2370413672559425E-2"/>
          <c:w val="0.79649299625782732"/>
          <c:h val="0.11464403116699046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11262533684537"/>
          <c:y val="0.15483119864541528"/>
          <c:w val="0.85190737873448164"/>
          <c:h val="0.72123406983005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37%</a:t>
                    </a:r>
                    <a:endParaRPr lang="en-US" b="1" i="0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Габбасова А.А.</c:v>
                </c:pt>
                <c:pt idx="2">
                  <c:v>Слепцова С.В.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0.47</c:v>
                </c:pt>
                <c:pt idx="1">
                  <c:v>0.45</c:v>
                </c:pt>
                <c:pt idx="2">
                  <c:v>0.37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17%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638196639399561E-2"/>
                  <c:y val="-4.7477664936286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690842978218396E-2"/>
                  <c:y val="4.7477664936286567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35%</a:t>
                    </a:r>
                    <a:endParaRPr lang="en-US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Габбасова А.А.</c:v>
                </c:pt>
                <c:pt idx="2">
                  <c:v>Слепцова С.В.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0.17</c:v>
                </c:pt>
                <c:pt idx="1">
                  <c:v>0.4</c:v>
                </c:pt>
                <c:pt idx="2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Елюбаева Г.И.</c:v>
                </c:pt>
                <c:pt idx="1">
                  <c:v>Габбасова А.А.</c:v>
                </c:pt>
                <c:pt idx="2">
                  <c:v>Слепцова С.В.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0.27</c:v>
                </c:pt>
                <c:pt idx="1">
                  <c:v>0.33</c:v>
                </c:pt>
                <c:pt idx="2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843136"/>
        <c:axId val="144844672"/>
      </c:barChart>
      <c:catAx>
        <c:axId val="14484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844672"/>
        <c:crosses val="autoZero"/>
        <c:auto val="1"/>
        <c:lblAlgn val="ctr"/>
        <c:lblOffset val="100"/>
        <c:noMultiLvlLbl val="0"/>
      </c:catAx>
      <c:valAx>
        <c:axId val="144844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484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326559334845769"/>
          <c:y val="2.5843861337576188E-2"/>
          <c:w val="0.84615081656678948"/>
          <c:h val="7.6667334457306197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84997983571954"/>
          <c:y val="0.15374892389204645"/>
          <c:w val="0.88715002016428068"/>
          <c:h val="0.60065808813236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-6.72667964585432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53%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4076826487002892E-3"/>
                  <c:y val="-4.0840554992686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Жусупова Р.А.</c:v>
                </c:pt>
                <c:pt idx="1">
                  <c:v>Жанабергенов Р.Е.</c:v>
                </c:pt>
                <c:pt idx="2">
                  <c:v>Слепцова  С.В.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0.53</c:v>
                </c:pt>
                <c:pt idx="1">
                  <c:v>1</c:v>
                </c:pt>
                <c:pt idx="2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2323006090468787E-2"/>
                  <c:y val="-4.3648998895526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kk-KZ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753820396534104E-2"/>
                  <c:y val="9.7651898681768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607598937436188E-2"/>
                  <c:y val="-2.162147029024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Жусупова Р.А.</c:v>
                </c:pt>
                <c:pt idx="1">
                  <c:v>Жанабергенов Р.Е.</c:v>
                </c:pt>
                <c:pt idx="2">
                  <c:v>Слепцова  С.В.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0.43</c:v>
                </c:pt>
                <c:pt idx="1">
                  <c:v>1</c:v>
                </c:pt>
                <c:pt idx="2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7.3461377478338155E-2"/>
                  <c:y val="-1.0015579351976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830646883536991E-2"/>
                  <c:y val="-2.0031158703952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830646883536887E-2"/>
                  <c:y val="-2.253505354194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Жусупова Р.А.</c:v>
                </c:pt>
                <c:pt idx="1">
                  <c:v>Жанабергенов Р.Е.</c:v>
                </c:pt>
                <c:pt idx="2">
                  <c:v>Слепцова  С.В.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0.46</c:v>
                </c:pt>
                <c:pt idx="1">
                  <c:v>0.88</c:v>
                </c:pt>
                <c:pt idx="2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65024"/>
        <c:axId val="145266560"/>
        <c:axId val="0"/>
      </c:bar3DChart>
      <c:catAx>
        <c:axId val="145265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266560"/>
        <c:crosses val="autoZero"/>
        <c:auto val="1"/>
        <c:lblAlgn val="ctr"/>
        <c:lblOffset val="100"/>
        <c:noMultiLvlLbl val="0"/>
      </c:catAx>
      <c:valAx>
        <c:axId val="145266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26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500281004229756"/>
          <c:y val="3.7558422569910911E-2"/>
          <c:w val="0.72379516978139047"/>
          <c:h val="6.8122895101790232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33741952841885"/>
          <c:y val="0.1417662868501359"/>
          <c:w val="0.86016332284816366"/>
          <c:h val="0.6345274475051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itchFamily="18" charset="0"/>
                        <a:cs typeface="Times New Roman" pitchFamily="18" charset="0"/>
                      </a:rPr>
                      <a:t>56%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itchFamily="18" charset="0"/>
                        <a:cs typeface="Times New Roman" pitchFamily="18" charset="0"/>
                      </a:rPr>
                      <a:t>58%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Қазақ сыныптары</c:v>
                </c:pt>
                <c:pt idx="1">
                  <c:v>Орыс сыныптары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0.56000000000000005</c:v>
                </c:pt>
                <c:pt idx="1">
                  <c:v>0.57999999999999996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itchFamily="18" charset="0"/>
                        <a:cs typeface="Times New Roman" pitchFamily="18" charset="0"/>
                      </a:rPr>
                      <a:t>52%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Қазақ сыныптары</c:v>
                </c:pt>
                <c:pt idx="1">
                  <c:v>Орыс сыныптары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 formatCode="0.00%">
                  <c:v>0.52</c:v>
                </c:pt>
                <c:pt idx="1">
                  <c:v>0.51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Қазақ сыныптары</c:v>
                </c:pt>
                <c:pt idx="1">
                  <c:v>Орыс сыныптары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0.48</c:v>
                </c:pt>
                <c:pt idx="1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337792"/>
        <c:axId val="40339328"/>
      </c:barChart>
      <c:catAx>
        <c:axId val="40337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339328"/>
        <c:crosses val="autoZero"/>
        <c:auto val="1"/>
        <c:lblAlgn val="ctr"/>
        <c:lblOffset val="100"/>
        <c:noMultiLvlLbl val="0"/>
      </c:catAx>
      <c:valAx>
        <c:axId val="403393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337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80008481503392"/>
          <c:y val="1.4171513975539857E-2"/>
          <c:w val="0.78343573402409239"/>
          <c:h val="5.9730115624737547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02275961868225E-2"/>
          <c:y val="0.13158043393800281"/>
          <c:w val="0.86855861255822575"/>
          <c:h val="0.60372758499049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200292905598752E-2"/>
                  <c:y val="3.0874727212465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8287388031993429E-3"/>
                  <c:y val="7.4613924096792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087095126394135E-2"/>
                  <c:y val="8.5320809485105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686509315196631E-2"/>
                  <c:y val="2.580642014965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 1"А"сынып</c:v>
                </c:pt>
                <c:pt idx="1">
                  <c:v> 1"Б"класс</c:v>
                </c:pt>
                <c:pt idx="2">
                  <c:v> 2"А"сынып</c:v>
                </c:pt>
                <c:pt idx="3">
                  <c:v> 2"Б"класс</c:v>
                </c:pt>
                <c:pt idx="4">
                  <c:v>3"А"сынып</c:v>
                </c:pt>
                <c:pt idx="5">
                  <c:v>3 "Б"класс</c:v>
                </c:pt>
                <c:pt idx="6">
                  <c:v>4"А"сынып</c:v>
                </c:pt>
                <c:pt idx="7">
                  <c:v>4"Б"класс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2" formatCode="0%">
                  <c:v>1</c:v>
                </c:pt>
                <c:pt idx="3" formatCode="0%">
                  <c:v>0.64</c:v>
                </c:pt>
                <c:pt idx="4" formatCode="0%">
                  <c:v>0.4</c:v>
                </c:pt>
                <c:pt idx="5" formatCode="0%">
                  <c:v>0.78</c:v>
                </c:pt>
                <c:pt idx="6" formatCode="0%">
                  <c:v>0.67</c:v>
                </c:pt>
                <c:pt idx="7" formatCode="0%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invertIfNegative val="0"/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 1"А"сынып</c:v>
                </c:pt>
                <c:pt idx="1">
                  <c:v> 1"Б"класс</c:v>
                </c:pt>
                <c:pt idx="2">
                  <c:v> 2"А"сынып</c:v>
                </c:pt>
                <c:pt idx="3">
                  <c:v> 2"Б"класс</c:v>
                </c:pt>
                <c:pt idx="4">
                  <c:v>3"А"сынып</c:v>
                </c:pt>
                <c:pt idx="5">
                  <c:v>3 "Б"класс</c:v>
                </c:pt>
                <c:pt idx="6">
                  <c:v>4"А"сынып</c:v>
                </c:pt>
                <c:pt idx="7">
                  <c:v>4"Б"класс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2" formatCode="0%">
                  <c:v>1</c:v>
                </c:pt>
                <c:pt idx="3" formatCode="0%">
                  <c:v>0.71399999999999997</c:v>
                </c:pt>
                <c:pt idx="4" formatCode="0%">
                  <c:v>0.4</c:v>
                </c:pt>
                <c:pt idx="5" formatCode="0%">
                  <c:v>0.89</c:v>
                </c:pt>
                <c:pt idx="6" formatCode="0%">
                  <c:v>0.67</c:v>
                </c:pt>
                <c:pt idx="7" formatCode="0%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5"/>
              <c:delete val="1"/>
            </c:dLbl>
            <c:dLbl>
              <c:idx val="6"/>
              <c:layout>
                <c:manualLayout>
                  <c:x val="1.4571847007998222E-2"/>
                  <c:y val="7.7186818031164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 1"А"сынып</c:v>
                </c:pt>
                <c:pt idx="1">
                  <c:v> 1"Б"класс</c:v>
                </c:pt>
                <c:pt idx="2">
                  <c:v> 2"А"сынып</c:v>
                </c:pt>
                <c:pt idx="3">
                  <c:v> 2"Б"класс</c:v>
                </c:pt>
                <c:pt idx="4">
                  <c:v>3"А"сынып</c:v>
                </c:pt>
                <c:pt idx="5">
                  <c:v>3 "Б"класс</c:v>
                </c:pt>
                <c:pt idx="6">
                  <c:v>4"А"сынып</c:v>
                </c:pt>
                <c:pt idx="7">
                  <c:v>4"Б"класс</c:v>
                </c:pt>
              </c:strCache>
            </c:strRef>
          </c:cat>
          <c:val>
            <c:numRef>
              <c:f>Лист1!$D$2:$D$9</c:f>
              <c:numCache>
                <c:formatCode>0%</c:formatCode>
                <c:ptCount val="8"/>
                <c:pt idx="0">
                  <c:v>1</c:v>
                </c:pt>
                <c:pt idx="1">
                  <c:v>0.91</c:v>
                </c:pt>
                <c:pt idx="2">
                  <c:v>1</c:v>
                </c:pt>
                <c:pt idx="3">
                  <c:v>0.71</c:v>
                </c:pt>
                <c:pt idx="4">
                  <c:v>0.6</c:v>
                </c:pt>
                <c:pt idx="5">
                  <c:v>0.78</c:v>
                </c:pt>
                <c:pt idx="6">
                  <c:v>0.56000000000000005</c:v>
                </c:pt>
                <c:pt idx="7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28608"/>
        <c:axId val="40630144"/>
      </c:barChart>
      <c:catAx>
        <c:axId val="40628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630144"/>
        <c:crosses val="autoZero"/>
        <c:auto val="1"/>
        <c:lblAlgn val="ctr"/>
        <c:lblOffset val="100"/>
        <c:noMultiLvlLbl val="0"/>
      </c:catAx>
      <c:valAx>
        <c:axId val="4063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628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334234110605604E-2"/>
          <c:y val="5.183469622428832E-3"/>
          <c:w val="0.96066576588939445"/>
          <c:h val="0.14582636085830128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219477144719373E-2"/>
          <c:y val="0.10381475099832277"/>
          <c:w val="0.85528007436570463"/>
          <c:h val="0.721422560100854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3223047946100854E-2"/>
                  <c:y val="-6.984497349007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61503045234411E-2"/>
                  <c:y val="6.2860476141067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507640793068208E-2"/>
                  <c:y val="6.984497349007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569185693934736E-2"/>
                  <c:y val="9.545479710310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153652974005785E-3"/>
                  <c:y val="4.6563315660049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3507640793068208E-2"/>
                  <c:y val="-4.6563315660049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284477159758715E-2"/>
                  <c:y val="6.2860476141067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0.67</c:v>
                </c:pt>
                <c:pt idx="1">
                  <c:v>0.125</c:v>
                </c:pt>
                <c:pt idx="2">
                  <c:v>0.33300000000000002</c:v>
                </c:pt>
                <c:pt idx="3">
                  <c:v>0.23499999999999999</c:v>
                </c:pt>
                <c:pt idx="4">
                  <c:v>0.5</c:v>
                </c:pt>
                <c:pt idx="5">
                  <c:v>0.222</c:v>
                </c:pt>
                <c:pt idx="6">
                  <c:v>0</c:v>
                </c:pt>
                <c:pt idx="7">
                  <c:v>0.42799999999999999</c:v>
                </c:pt>
                <c:pt idx="8">
                  <c:v>0.222</c:v>
                </c:pt>
                <c:pt idx="9">
                  <c:v>0.316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5282379750639E-2"/>
                  <c:y val="4.56812673700035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753820396534127E-2"/>
                  <c:y val="6.503300312487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056918569393458E-2"/>
                  <c:y val="1.2011927939025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2646941843346098E-4"/>
                  <c:y val="1.1727356021278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3.8438169404881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Лист1!$C$2:$C$11</c:f>
              <c:numCache>
                <c:formatCode>0%</c:formatCode>
                <c:ptCount val="10"/>
                <c:pt idx="0">
                  <c:v>0.67</c:v>
                </c:pt>
                <c:pt idx="1">
                  <c:v>0.47</c:v>
                </c:pt>
                <c:pt idx="2">
                  <c:v>0.67</c:v>
                </c:pt>
                <c:pt idx="3">
                  <c:v>0.11700000000000001</c:v>
                </c:pt>
                <c:pt idx="4">
                  <c:v>0.5</c:v>
                </c:pt>
                <c:pt idx="5">
                  <c:v>0</c:v>
                </c:pt>
                <c:pt idx="6">
                  <c:v>0.33300000000000002</c:v>
                </c:pt>
                <c:pt idx="7">
                  <c:v>0</c:v>
                </c:pt>
                <c:pt idx="8">
                  <c:v>0.222</c:v>
                </c:pt>
                <c:pt idx="9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753820396534104E-2"/>
                  <c:y val="6.751680770707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76910198267052E-3"/>
                  <c:y val="6.751680770707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8153652974005785E-3"/>
                  <c:y val="2.793798939602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3461377478337073E-3"/>
                  <c:y val="4.1906984094044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5"А"</c:v>
                </c:pt>
                <c:pt idx="1">
                  <c:v>5"Б"</c:v>
                </c:pt>
                <c:pt idx="2">
                  <c:v>6"А"</c:v>
                </c:pt>
                <c:pt idx="3">
                  <c:v>6"Б"</c:v>
                </c:pt>
                <c:pt idx="4">
                  <c:v>7"А"</c:v>
                </c:pt>
                <c:pt idx="5">
                  <c:v>7"Б"</c:v>
                </c:pt>
                <c:pt idx="6">
                  <c:v>8"А"</c:v>
                </c:pt>
                <c:pt idx="7">
                  <c:v>8"Б"</c:v>
                </c:pt>
                <c:pt idx="8">
                  <c:v>9"А"</c:v>
                </c:pt>
                <c:pt idx="9">
                  <c:v>9"Б"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0.33300000000000002</c:v>
                </c:pt>
                <c:pt idx="1">
                  <c:v>0.35199999999999998</c:v>
                </c:pt>
                <c:pt idx="2">
                  <c:v>1</c:v>
                </c:pt>
                <c:pt idx="3">
                  <c:v>0.18</c:v>
                </c:pt>
                <c:pt idx="4">
                  <c:v>0.5</c:v>
                </c:pt>
                <c:pt idx="5">
                  <c:v>0.111</c:v>
                </c:pt>
                <c:pt idx="6">
                  <c:v>0</c:v>
                </c:pt>
                <c:pt idx="7">
                  <c:v>0.14199999999999999</c:v>
                </c:pt>
                <c:pt idx="8">
                  <c:v>0.125</c:v>
                </c:pt>
                <c:pt idx="9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580032"/>
        <c:axId val="41581568"/>
        <c:axId val="0"/>
      </c:bar3DChart>
      <c:catAx>
        <c:axId val="41580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581568"/>
        <c:crosses val="autoZero"/>
        <c:auto val="1"/>
        <c:lblAlgn val="ctr"/>
        <c:lblOffset val="100"/>
        <c:noMultiLvlLbl val="0"/>
      </c:catAx>
      <c:valAx>
        <c:axId val="41581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580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16763377316838E-2"/>
          <c:y val="7.8763498320237654E-3"/>
          <c:w val="0.95688071653880535"/>
          <c:h val="5.4029211697731498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89662263961167"/>
          <c:y val="0.17669095824611469"/>
          <c:w val="0.85610337736038855"/>
          <c:h val="0.705828663289762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четверть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1970161792590088E-2"/>
                  <c:y val="-9.82963386935797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97837585856829E-2"/>
                  <c:y val="7.372225402018482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767999378446986E-2"/>
                  <c:y val="2.9488901608073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10 "а" сынып</c:v>
                </c:pt>
                <c:pt idx="1">
                  <c:v>10 "б" класс</c:v>
                </c:pt>
                <c:pt idx="2">
                  <c:v>11 "а" сынып</c:v>
                </c:pt>
                <c:pt idx="3">
                  <c:v>11 "б" класс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</c:v>
                </c:pt>
                <c:pt idx="1">
                  <c:v>0.2</c:v>
                </c:pt>
                <c:pt idx="2" formatCode="0%">
                  <c:v>0</c:v>
                </c:pt>
                <c:pt idx="3" formatCode="0%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четверть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063783447809198E-3"/>
                  <c:y val="-4.376037747632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7829184821518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10 "а" сынып</c:v>
                </c:pt>
                <c:pt idx="1">
                  <c:v>10 "б" класс</c:v>
                </c:pt>
                <c:pt idx="2">
                  <c:v>11 "а" сынып</c:v>
                </c:pt>
                <c:pt idx="3">
                  <c:v>11 "б" класс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0.6</c:v>
                </c:pt>
                <c:pt idx="1">
                  <c:v>0.2</c:v>
                </c:pt>
                <c:pt idx="2" formatCode="0%">
                  <c:v>0.33300000000000002</c:v>
                </c:pt>
                <c:pt idx="3" formatCode="0%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четверть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10 "а" сынып</c:v>
                </c:pt>
                <c:pt idx="1">
                  <c:v>10 "б" класс</c:v>
                </c:pt>
                <c:pt idx="2">
                  <c:v>11 "а" сынып</c:v>
                </c:pt>
                <c:pt idx="3">
                  <c:v>11 "б" класс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0.6</c:v>
                </c:pt>
                <c:pt idx="1">
                  <c:v>0.2</c:v>
                </c:pt>
                <c:pt idx="2" formatCode="0.00%">
                  <c:v>0.33</c:v>
                </c:pt>
                <c:pt idx="3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886784"/>
        <c:axId val="98888320"/>
        <c:axId val="0"/>
      </c:bar3DChart>
      <c:catAx>
        <c:axId val="9888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888320"/>
        <c:crosses val="autoZero"/>
        <c:auto val="1"/>
        <c:lblAlgn val="ctr"/>
        <c:lblOffset val="100"/>
        <c:noMultiLvlLbl val="0"/>
      </c:catAx>
      <c:valAx>
        <c:axId val="988883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88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781476048867892E-2"/>
          <c:y val="6.4163996507587929E-4"/>
          <c:w val="0.92027781315397084"/>
          <c:h val="0.1897285743973641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335276766373248E-2"/>
          <c:y val="0.16076732214939096"/>
          <c:w val="0.90182191086325325"/>
          <c:h val="0.601657223271488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1 -четв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9266718901230586E-3"/>
                  <c:y val="7.995407917638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316679725307646E-3"/>
                  <c:y val="8.936025626782209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243351615430704E-2"/>
                  <c:y val="7.05477169203422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8533437802461173E-3"/>
                  <c:y val="7.9954079176387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Махатова З.Д.</c:v>
                </c:pt>
                <c:pt idx="1">
                  <c:v> Достанбекова А.А.</c:v>
                </c:pt>
                <c:pt idx="2">
                  <c:v> Ескожина Г.К</c:v>
                </c:pt>
                <c:pt idx="3">
                  <c:v>Ахметова А. А.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 formatCode="0%">
                  <c:v>0.55000000000000004</c:v>
                </c:pt>
                <c:pt idx="1">
                  <c:v>0.52</c:v>
                </c:pt>
                <c:pt idx="2">
                  <c:v>0.70499999999999996</c:v>
                </c:pt>
                <c:pt idx="3" formatCode="0%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7800156703691755E-3"/>
                  <c:y val="6.8196126356330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68%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633244227312532E-2"/>
                  <c:y val="7.28993074843535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7800156703691755E-3"/>
                  <c:y val="5.87897641002851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88%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3900078351845877E-3"/>
                  <c:y val="7.5250898048365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Махатова З.Д.</c:v>
                </c:pt>
                <c:pt idx="1">
                  <c:v> Достанбекова А.А.</c:v>
                </c:pt>
                <c:pt idx="2">
                  <c:v> Ескожина Г.К</c:v>
                </c:pt>
                <c:pt idx="3">
                  <c:v>Ахметова А. А.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 formatCode="0%">
                  <c:v>0.67500000000000004</c:v>
                </c:pt>
                <c:pt idx="1">
                  <c:v>0.71</c:v>
                </c:pt>
                <c:pt idx="2">
                  <c:v>0.88</c:v>
                </c:pt>
                <c:pt idx="3" formatCode="0%">
                  <c:v>0.74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1706687560492235E-2"/>
                  <c:y val="9.40636225604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96695395676822E-2"/>
                  <c:y val="7.054771692034218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266718901230586E-3"/>
                  <c:y val="8.9360441432433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413375120984469E-2"/>
                  <c:y val="8.7008850868422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Махатова З.Д.</c:v>
                </c:pt>
                <c:pt idx="1">
                  <c:v> Достанбекова А.А.</c:v>
                </c:pt>
                <c:pt idx="2">
                  <c:v> Ескожина Г.К</c:v>
                </c:pt>
                <c:pt idx="3">
                  <c:v>Ахметова А. А.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 formatCode="0%">
                  <c:v>0.6</c:v>
                </c:pt>
                <c:pt idx="1">
                  <c:v>0.56000000000000005</c:v>
                </c:pt>
                <c:pt idx="2" formatCode="0%">
                  <c:v>0.64</c:v>
                </c:pt>
                <c:pt idx="3" formatCode="0%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980992"/>
        <c:axId val="98988032"/>
        <c:axId val="0"/>
      </c:bar3DChart>
      <c:catAx>
        <c:axId val="9898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988032"/>
        <c:crosses val="autoZero"/>
        <c:auto val="1"/>
        <c:lblAlgn val="ctr"/>
        <c:lblOffset val="100"/>
        <c:noMultiLvlLbl val="0"/>
      </c:catAx>
      <c:valAx>
        <c:axId val="98988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898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515336221597457"/>
          <c:y val="2.2733399992593419E-2"/>
          <c:w val="0.72455109001244411"/>
          <c:h val="9.9253045957856556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767178541255514E-2"/>
          <c:y val="0.18708269175135589"/>
          <c:w val="0.90320421862780365"/>
          <c:h val="0.624382354862491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9979281247912372E-3"/>
                  <c:y val="-4.7407075599354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987568748747497E-2"/>
                  <c:y val="-2.6073891579644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6073891579644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Тищенко В.В. </c:v>
                </c:pt>
                <c:pt idx="1">
                  <c:v>Аубакирова Г.У.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2"/>
                <c:pt idx="0">
                  <c:v>0.65</c:v>
                </c:pt>
                <c:pt idx="1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2.1333184019709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476173435099226E-2"/>
                  <c:y val="-1.8962830239741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Тищенко В.В. </c:v>
                </c:pt>
                <c:pt idx="1">
                  <c:v>Аубакирова Г.У.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2"/>
                <c:pt idx="0">
                  <c:v>0.69</c:v>
                </c:pt>
                <c:pt idx="1">
                  <c:v>0.55000000000000004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8.9937843743737103E-3"/>
                  <c:y val="-3.3184952919547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975137497494841E-2"/>
                  <c:y val="-1.6592476459773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Тищенко В.В. </c:v>
                </c:pt>
                <c:pt idx="1">
                  <c:v>Аубакирова Г.У.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2"/>
                <c:pt idx="0">
                  <c:v>0.71</c:v>
                </c:pt>
                <c:pt idx="1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581952"/>
        <c:axId val="103587840"/>
        <c:axId val="0"/>
      </c:bar3DChart>
      <c:catAx>
        <c:axId val="103581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587840"/>
        <c:crosses val="autoZero"/>
        <c:auto val="1"/>
        <c:lblAlgn val="ctr"/>
        <c:lblOffset val="100"/>
        <c:noMultiLvlLbl val="0"/>
      </c:catAx>
      <c:valAx>
        <c:axId val="103587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58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365084382234419"/>
          <c:y val="2.7496103847625471E-2"/>
          <c:w val="0.74743824681163262"/>
          <c:h val="9.2933919389307285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54453267453615E-2"/>
          <c:y val="0.15492095043454271"/>
          <c:w val="0.89510296835939607"/>
          <c:h val="0.680110025476636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 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2577144044628389E-2"/>
                  <c:y val="-2.4889514584074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055625242833801E-3"/>
                  <c:y val="-2.6783464582675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Литвиненко И.П.</c:v>
                </c:pt>
                <c:pt idx="1">
                  <c:v>Мухамеджанова Г.Б.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2"/>
                <c:pt idx="0">
                  <c:v>0.51</c:v>
                </c:pt>
                <c:pt idx="1">
                  <c:v>0.71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 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0508856733350223E-2"/>
                  <c:y val="-4.190146900609119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998223031307834E-2"/>
                  <c:y val="-3.277867321513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Литвиненко И.П.</c:v>
                </c:pt>
                <c:pt idx="1">
                  <c:v>Мухамеджанова Г.Б.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2"/>
                <c:pt idx="0">
                  <c:v>0.54700000000000004</c:v>
                </c:pt>
                <c:pt idx="1">
                  <c:v>0.76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4570740402104319E-2"/>
                  <c:y val="-3.3015641935264496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141480804208638E-2"/>
                  <c:y val="-4.0634636228017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Литвиненко И.П.</c:v>
                </c:pt>
                <c:pt idx="1">
                  <c:v>Мухамеджанова Г.Б.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2"/>
                <c:pt idx="0" formatCode="0.00%">
                  <c:v>0.54</c:v>
                </c:pt>
                <c:pt idx="1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3663872"/>
        <c:axId val="103350272"/>
        <c:axId val="0"/>
      </c:bar3DChart>
      <c:catAx>
        <c:axId val="10366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350272"/>
        <c:crosses val="autoZero"/>
        <c:auto val="1"/>
        <c:lblAlgn val="ctr"/>
        <c:lblOffset val="100"/>
        <c:noMultiLvlLbl val="0"/>
      </c:catAx>
      <c:valAx>
        <c:axId val="103350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663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513864202445601"/>
          <c:y val="5.3994472729599695E-2"/>
          <c:w val="0.85005589018347139"/>
          <c:h val="6.6556414553278972E-2"/>
        </c:manualLayout>
      </c:layout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175295667989367E-2"/>
          <c:y val="0.13666571012626338"/>
          <c:w val="0.88576979768495123"/>
          <c:h val="0.69614016505376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9249915151550872E-3"/>
                  <c:y val="0.1015355973011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3566596577672797E-3"/>
                  <c:y val="8.148091118639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0.73</c:v>
                </c:pt>
                <c:pt idx="2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2.0954988327505683E-2"/>
                  <c:y val="-1.4814322287235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887771656246641E-2"/>
                  <c:y val="9.8042669478739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475546210356373E-2"/>
                  <c:y val="-3.7036972230776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0.65</c:v>
                </c:pt>
                <c:pt idx="1">
                  <c:v>0.73</c:v>
                </c:pt>
                <c:pt idx="2">
                  <c:v>0.56999999999999995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2377731051781867E-3"/>
                  <c:y val="0.10864121491518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7.7972163814727337E-3"/>
                  <c:y val="7.4073555623990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 formatCode="0%">
                  <c:v>0.57999999999999996</c:v>
                </c:pt>
                <c:pt idx="1">
                  <c:v>0.73</c:v>
                </c:pt>
                <c:pt idx="2" formatCode="0%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766080"/>
        <c:axId val="40981632"/>
        <c:axId val="0"/>
      </c:bar3DChart>
      <c:catAx>
        <c:axId val="4076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981632"/>
        <c:crosses val="autoZero"/>
        <c:auto val="1"/>
        <c:lblAlgn val="ctr"/>
        <c:lblOffset val="100"/>
        <c:noMultiLvlLbl val="0"/>
      </c:catAx>
      <c:valAx>
        <c:axId val="409816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766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745407500946717"/>
          <c:y val="3.645857635680979E-2"/>
          <c:w val="0.8477703399291644"/>
          <c:h val="7.9522336384930517E-2"/>
        </c:manualLayout>
      </c:layout>
      <c:overlay val="0"/>
      <c:spPr>
        <a:ln>
          <a:noFill/>
        </a:ln>
      </c:spPr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175295667989367E-2"/>
          <c:y val="0.13666571012626341"/>
          <c:w val="0.88576979768495123"/>
          <c:h val="0.69614016505376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1-четв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5959981001806008E-2"/>
                  <c:y val="-2.1920328738828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527821695957185E-4"/>
                  <c:y val="-1.6982286116010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0.77</c:v>
                </c:pt>
                <c:pt idx="1">
                  <c:v>0.73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2-четв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6276658498622056E-2"/>
                  <c:y val="8.888865558635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887771656246641E-2"/>
                  <c:y val="9.8042669478739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18886552589096E-3"/>
                  <c:y val="0.103702977873587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ru-RU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0.65</c:v>
                </c:pt>
                <c:pt idx="1">
                  <c:v>0.86</c:v>
                </c:pt>
                <c:pt idx="2">
                  <c:v>0.66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3-четв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2748308802185482E-2"/>
                  <c:y val="0.120986807519185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916491444182E-2"/>
                  <c:y val="0.11357945195678615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80%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Достанбеков К.У.</c:v>
                </c:pt>
                <c:pt idx="1">
                  <c:v>Байконурова Б.А.</c:v>
                </c:pt>
                <c:pt idx="2">
                  <c:v>Асылтасова Ж.М.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 formatCode="0%">
                  <c:v>0.55000000000000004</c:v>
                </c:pt>
                <c:pt idx="1">
                  <c:v>0.8</c:v>
                </c:pt>
                <c:pt idx="2" formatCode="0%">
                  <c:v>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03722368"/>
        <c:axId val="107078784"/>
        <c:axId val="0"/>
      </c:bar3DChart>
      <c:catAx>
        <c:axId val="10372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078784"/>
        <c:crosses val="autoZero"/>
        <c:auto val="1"/>
        <c:lblAlgn val="ctr"/>
        <c:lblOffset val="100"/>
        <c:noMultiLvlLbl val="0"/>
      </c:catAx>
      <c:valAx>
        <c:axId val="1070787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72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552405398276902"/>
          <c:y val="3.645857635680979E-2"/>
          <c:w val="0.80254648491662262"/>
          <c:h val="7.9522336384930517E-2"/>
        </c:manualLayout>
      </c:layout>
      <c:overlay val="0"/>
      <c:spPr>
        <a:ln>
          <a:noFill/>
        </a:ln>
      </c:spPr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4476D-E998-4EDE-9C79-D8204C1FB35C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9284D-EC11-4535-8A46-4CBDD1440B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67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9284D-EC11-4535-8A46-4CBDD1440BB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9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5E4A-D733-413B-9DF8-5FFFA64C4585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798D-9098-42AA-AC04-9C94DBD23A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3-тоқсанның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үлгерімінің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err="1" smtClean="0">
                <a:latin typeface="Times New Roman" pitchFamily="18" charset="0"/>
                <a:cs typeface="Times New Roman" pitchFamily="18" charset="0"/>
              </a:rPr>
              <a:t>мониторингі</a:t>
            </a: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2018 – 2019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341313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676400" y="265113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“Айдабол орта мектебі” КММ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77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985566"/>
              </p:ext>
            </p:extLst>
          </p:nvPr>
        </p:nvGraphicFramePr>
        <p:xfrm>
          <a:off x="285720" y="1071546"/>
          <a:ext cx="86788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325868"/>
            <a:ext cx="85011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казахскому языку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9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349653"/>
              </p:ext>
            </p:extLst>
          </p:nvPr>
        </p:nvGraphicFramePr>
        <p:xfrm>
          <a:off x="428596" y="1124744"/>
          <a:ext cx="84725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357166"/>
            <a:ext cx="87813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русскому языку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227397"/>
              </p:ext>
            </p:extLst>
          </p:nvPr>
        </p:nvGraphicFramePr>
        <p:xfrm>
          <a:off x="142844" y="1571612"/>
          <a:ext cx="878687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9129" y="214290"/>
            <a:ext cx="866487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английскому языку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516525"/>
              </p:ext>
            </p:extLst>
          </p:nvPr>
        </p:nvGraphicFramePr>
        <p:xfrm>
          <a:off x="714348" y="1000108"/>
          <a:ext cx="814393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142852"/>
            <a:ext cx="8851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истории Казахстана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978802"/>
              </p:ext>
            </p:extLst>
          </p:nvPr>
        </p:nvGraphicFramePr>
        <p:xfrm>
          <a:off x="714348" y="1000108"/>
          <a:ext cx="814393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2844" y="142852"/>
            <a:ext cx="86492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всемирной истории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77563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Качество знаний  по географии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46949825"/>
              </p:ext>
            </p:extLst>
          </p:nvPr>
        </p:nvGraphicFramePr>
        <p:xfrm>
          <a:off x="214282" y="1397000"/>
          <a:ext cx="8786874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7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678493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 по биологии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3919785"/>
              </p:ext>
            </p:extLst>
          </p:nvPr>
        </p:nvGraphicFramePr>
        <p:xfrm>
          <a:off x="142844" y="857232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9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397580"/>
              </p:ext>
            </p:extLst>
          </p:nvPr>
        </p:nvGraphicFramePr>
        <p:xfrm>
          <a:off x="214282" y="1214422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52"/>
            <a:ext cx="857644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математике 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(алгебре)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2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геометрии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20583457"/>
              </p:ext>
            </p:extLst>
          </p:nvPr>
        </p:nvGraphicFramePr>
        <p:xfrm>
          <a:off x="428596" y="1142984"/>
          <a:ext cx="842968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32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194870"/>
              </p:ext>
            </p:extLst>
          </p:nvPr>
        </p:nvGraphicFramePr>
        <p:xfrm>
          <a:off x="285720" y="1214422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7224" y="428604"/>
            <a:ext cx="60870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физике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214290"/>
            <a:ext cx="72728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-четверть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2018-2019 учебный год.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4668" y="980728"/>
            <a:ext cx="8176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Кол-во уч-ся на  начало  четверти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177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конец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четверти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176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уч-ся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Прибыло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Выбыло-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Абдыкапар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Т)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80533"/>
              </p:ext>
            </p:extLst>
          </p:nvPr>
        </p:nvGraphicFramePr>
        <p:xfrm>
          <a:off x="503548" y="1996391"/>
          <a:ext cx="8064895" cy="218230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28192"/>
                <a:gridCol w="2160240"/>
                <a:gridCol w="2197285"/>
                <a:gridCol w="1979178"/>
              </a:tblGrid>
              <a:tr h="488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1-четверть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2-четверть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-четверть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50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Отличников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50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Ударников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8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кач-во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41,9%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2230" marR="6223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65762549"/>
              </p:ext>
            </p:extLst>
          </p:nvPr>
        </p:nvGraphicFramePr>
        <p:xfrm>
          <a:off x="323528" y="4365104"/>
          <a:ext cx="8408132" cy="21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13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по 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химии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88084134"/>
              </p:ext>
            </p:extLst>
          </p:nvPr>
        </p:nvGraphicFramePr>
        <p:xfrm>
          <a:off x="142844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12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76872"/>
            <a:ext cx="822757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3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Начальное звено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29" y="905419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65 уч-ся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уч-ся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0                  Выбыло-  0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58" y="538947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73,8%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53831"/>
              </p:ext>
            </p:extLst>
          </p:nvPr>
        </p:nvGraphicFramePr>
        <p:xfrm>
          <a:off x="403116" y="1844824"/>
          <a:ext cx="8408150" cy="33939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6553"/>
                <a:gridCol w="795463"/>
                <a:gridCol w="1397156"/>
                <a:gridCol w="1296144"/>
                <a:gridCol w="705497"/>
                <a:gridCol w="1373981"/>
                <a:gridCol w="1373981"/>
                <a:gridCol w="689375"/>
              </a:tblGrid>
              <a:tr h="745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уч-ся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2-четверть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3-четверть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Отличников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Ударников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Отличников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Ударников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  <a:tr h="299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«А»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  <a:tr h="299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«Б»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  <a:tr h="299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«А»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  <a:tr h="299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«Б»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71,4%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  <a:tr h="299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«А»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  <a:tr h="299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«Б»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  <a:tr h="299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«А»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  <a:tr h="299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«Б» 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1" marR="21771" marT="509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12" marR="20912" marT="492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</a:t>
            </a: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–четверть</a:t>
            </a:r>
            <a:b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начальные классы</a:t>
            </a:r>
            <a:endParaRPr lang="ru-RU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633326982"/>
              </p:ext>
            </p:extLst>
          </p:nvPr>
        </p:nvGraphicFramePr>
        <p:xfrm>
          <a:off x="214282" y="1571612"/>
          <a:ext cx="8715436" cy="493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77858"/>
              </p:ext>
            </p:extLst>
          </p:nvPr>
        </p:nvGraphicFramePr>
        <p:xfrm>
          <a:off x="428596" y="1857364"/>
          <a:ext cx="8286809" cy="3549694"/>
        </p:xfrm>
        <a:graphic>
          <a:graphicData uri="http://schemas.openxmlformats.org/drawingml/2006/table">
            <a:tbl>
              <a:tblPr/>
              <a:tblGrid>
                <a:gridCol w="1000132"/>
                <a:gridCol w="785818"/>
                <a:gridCol w="1295818"/>
                <a:gridCol w="1204512"/>
                <a:gridCol w="731421"/>
                <a:gridCol w="1368464"/>
                <a:gridCol w="1140387"/>
                <a:gridCol w="760257"/>
              </a:tblGrid>
              <a:tr h="2281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«А»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35,2%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11,7%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11,1%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«А»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«Б»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0%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14,2%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«А»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22,2%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12,5%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«Б»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35% 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35%</a:t>
                      </a:r>
                      <a:endParaRPr lang="ru-RU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8" y="5500702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Отличников-5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Ударников-20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Ударников-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27,7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Качество-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26,9%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787" y="734651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уч-ся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89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уч-ся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Прибыла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Выбыло-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577948"/>
              </p:ext>
            </p:extLst>
          </p:nvPr>
        </p:nvGraphicFramePr>
        <p:xfrm>
          <a:off x="285720" y="1214422"/>
          <a:ext cx="8643998" cy="545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5786" y="142852"/>
            <a:ext cx="8167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42852"/>
            <a:ext cx="4313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Кол-во уч-ся на  начало четверти -22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конец четверти -22 уч-ся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Прибыло –0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Выбыл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0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58533"/>
              </p:ext>
            </p:extLst>
          </p:nvPr>
        </p:nvGraphicFramePr>
        <p:xfrm>
          <a:off x="357158" y="2428868"/>
          <a:ext cx="8572559" cy="2269647"/>
        </p:xfrm>
        <a:graphic>
          <a:graphicData uri="http://schemas.openxmlformats.org/drawingml/2006/table">
            <a:tbl>
              <a:tblPr/>
              <a:tblGrid>
                <a:gridCol w="805965"/>
                <a:gridCol w="879237"/>
                <a:gridCol w="1392125"/>
                <a:gridCol w="1245586"/>
                <a:gridCol w="879237"/>
                <a:gridCol w="1392125"/>
                <a:gridCol w="1245586"/>
                <a:gridCol w="732698"/>
              </a:tblGrid>
              <a:tr h="224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уч-ся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2-четверть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3-четверть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750" marR="31750" marT="8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Отличников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Ударников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«А»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«Б»</a:t>
                      </a: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«А»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33,3%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1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33,3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«Б»</a:t>
                      </a: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50%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1202" marR="31202" marT="81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50720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Отличников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Отличников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Ударников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Ударников-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36,3%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Качество-36,3%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67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знаний за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четверть</a:t>
            </a:r>
            <a:b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старшее звено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5100240"/>
              </p:ext>
            </p:extLst>
          </p:nvPr>
        </p:nvGraphicFramePr>
        <p:xfrm>
          <a:off x="142844" y="1357298"/>
          <a:ext cx="8739399" cy="5168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357166"/>
            <a:ext cx="70009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000" b="1" spc="50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Пәндер бойынша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сапасының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көрсеткіші</a:t>
            </a:r>
            <a:endParaRPr lang="ru-RU" sz="4000" b="1" spc="50" dirty="0" smtClean="0">
              <a:ln w="1143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28860" y="628652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2018-2019 оқу жылы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773</Words>
  <Application>Microsoft Office PowerPoint</Application>
  <PresentationFormat>Экран (4:3)</PresentationFormat>
  <Paragraphs>375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 3-тоқсанның білім сапасы мен үлгерімінің мониторингі ( 2018 – 2019 оқу жылы)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Дамеля</cp:lastModifiedBy>
  <cp:revision>91</cp:revision>
  <cp:lastPrinted>2018-10-29T10:42:06Z</cp:lastPrinted>
  <dcterms:created xsi:type="dcterms:W3CDTF">2018-05-23T13:26:07Z</dcterms:created>
  <dcterms:modified xsi:type="dcterms:W3CDTF">2019-03-25T19:03:45Z</dcterms:modified>
</cp:coreProperties>
</file>