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90" r:id="rId2"/>
    <p:sldId id="291" r:id="rId3"/>
    <p:sldId id="288" r:id="rId4"/>
    <p:sldId id="265" r:id="rId5"/>
    <p:sldId id="257" r:id="rId6"/>
    <p:sldId id="262" r:id="rId7"/>
    <p:sldId id="269" r:id="rId8"/>
    <p:sldId id="270" r:id="rId9"/>
    <p:sldId id="282" r:id="rId10"/>
    <p:sldId id="278" r:id="rId11"/>
    <p:sldId id="277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0883-4AFB-4EAD-A8BF-0ECC91D0A984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90C8B-A4BB-4A07-9C87-5776003B5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90C8B-A4BB-4A07-9C87-5776003B55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CBC3BA-1DE5-4AAF-9F90-8537FB57739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CBB434-5AB9-4731-A60A-BF36A79B1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8;&#1077;&#1084;&#1095;&#1091;&#1078;&#1080;&#1085;&#1099;-&#1084;&#1099;&#1089;&#1083;&#1080;.&#1088;&#1092;/%D1%86%D0%B8%D1%82%D0%B0%D1%82%D1%8B/%D0%BF%D0%BE%20%D0%B0%D0%B2%D1%82%D0%BE%D1%80%D0%B0%D0%BC/%D0%9D%D0%B0%D0%BF%D0%BE%D0%BB%D0%B5%D0%BE%D0%BD%20I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0070C0"/>
                </a:solidFill>
              </a:rPr>
              <a:t>Зеренді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ауданы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«А</a:t>
            </a:r>
            <a:r>
              <a:rPr lang="kk-KZ" sz="2800" b="1" dirty="0" smtClean="0">
                <a:solidFill>
                  <a:srgbClr val="0070C0"/>
                </a:solidFill>
              </a:rPr>
              <a:t>йдабол орта мектебі</a:t>
            </a:r>
            <a:r>
              <a:rPr lang="ru-RU" sz="2800" b="1" dirty="0" smtClean="0">
                <a:solidFill>
                  <a:srgbClr val="0070C0"/>
                </a:solidFill>
              </a:rPr>
              <a:t>» КММ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0070C0"/>
                </a:solidFill>
              </a:rPr>
              <a:t>Зерендинский</a:t>
            </a:r>
            <a:r>
              <a:rPr lang="ru-RU" sz="2800" b="1" dirty="0" smtClean="0">
                <a:solidFill>
                  <a:srgbClr val="0070C0"/>
                </a:solidFill>
              </a:rPr>
              <a:t> район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КГУ «А</a:t>
            </a:r>
            <a:r>
              <a:rPr lang="kk-KZ" sz="2800" b="1" dirty="0" smtClean="0">
                <a:solidFill>
                  <a:srgbClr val="0070C0"/>
                </a:solidFill>
              </a:rPr>
              <a:t>йдабульская СШ</a:t>
            </a:r>
            <a:r>
              <a:rPr lang="ru-RU" sz="2800" b="1" dirty="0" smtClean="0">
                <a:solidFill>
                  <a:srgbClr val="0070C0"/>
                </a:solidFill>
              </a:rPr>
              <a:t>»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k-KZ" dirty="0" smtClean="0"/>
          </a:p>
          <a:p>
            <a:pPr>
              <a:buNone/>
            </a:pPr>
            <a:endParaRPr lang="kk-KZ" dirty="0" smtClean="0"/>
          </a:p>
          <a:p>
            <a:r>
              <a:rPr lang="kk-KZ" b="1" dirty="0" smtClean="0">
                <a:solidFill>
                  <a:srgbClr val="FF0000"/>
                </a:solidFill>
              </a:rPr>
              <a:t>АӘД кабинеті</a:t>
            </a:r>
            <a:r>
              <a:rPr lang="kk-KZ" dirty="0" smtClean="0"/>
              <a:t> – әскери-патриоттық жұмысының орталығы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Кабинет НВП </a:t>
            </a:r>
            <a:r>
              <a:rPr lang="kk-KZ" dirty="0" smtClean="0"/>
              <a:t>– центр военно-патриотической работы</a:t>
            </a:r>
          </a:p>
          <a:p>
            <a:endParaRPr lang="kk-KZ" dirty="0" smtClean="0"/>
          </a:p>
          <a:p>
            <a:endParaRPr lang="kk-KZ" dirty="0" smtClean="0"/>
          </a:p>
          <a:p>
            <a:pPr algn="r">
              <a:buNone/>
            </a:pPr>
            <a:r>
              <a:rPr lang="kk-KZ" dirty="0" smtClean="0"/>
              <a:t>АӘД ұйымдастырушысы:  </a:t>
            </a:r>
            <a:r>
              <a:rPr lang="kk-KZ" b="1" dirty="0" smtClean="0">
                <a:solidFill>
                  <a:srgbClr val="0070C0"/>
                </a:solidFill>
              </a:rPr>
              <a:t>Байкануров К.И.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Страницы истории: </a:t>
            </a:r>
            <a:r>
              <a:rPr lang="kk-KZ" dirty="0" smtClean="0"/>
              <a:t>Афганистан, Чернобыль, Ветераны...</a:t>
            </a:r>
            <a:endParaRPr lang="ru-RU" dirty="0"/>
          </a:p>
        </p:txBody>
      </p:sp>
      <p:pic>
        <p:nvPicPr>
          <p:cNvPr id="22530" name="Picture 2" descr="J:\DCIM\100PHOTO\SAM_60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3374498" cy="2357454"/>
          </a:xfrm>
          <a:prstGeom prst="rect">
            <a:avLst/>
          </a:prstGeom>
          <a:noFill/>
        </p:spPr>
      </p:pic>
      <p:pic>
        <p:nvPicPr>
          <p:cNvPr id="5" name="Picture 2" descr="J:\DCIM\100PHOTO\SAM_4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929090" cy="2185990"/>
          </a:xfrm>
          <a:prstGeom prst="rect">
            <a:avLst/>
          </a:prstGeom>
          <a:noFill/>
        </p:spPr>
      </p:pic>
      <p:pic>
        <p:nvPicPr>
          <p:cNvPr id="6" name="Picture 2" descr="J:\DCIM\100PHOTO\SAM_6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86190"/>
            <a:ext cx="3286148" cy="2214578"/>
          </a:xfrm>
          <a:prstGeom prst="rect">
            <a:avLst/>
          </a:prstGeom>
          <a:noFill/>
        </p:spPr>
      </p:pic>
      <p:pic>
        <p:nvPicPr>
          <p:cNvPr id="7" name="Picture 2" descr="J:\DCIM\100PHOTO\SAM_3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428736"/>
            <a:ext cx="385765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Жеңіс Күні     День Победы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J:\DCIM\100PHOTO\SAM_65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857652" cy="2214578"/>
          </a:xfrm>
          <a:prstGeom prst="rect">
            <a:avLst/>
          </a:prstGeom>
          <a:noFill/>
        </p:spPr>
      </p:pic>
      <p:pic>
        <p:nvPicPr>
          <p:cNvPr id="5" name="Picture 2" descr="J:\DCIM\100PHOTO\SAM_4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57628"/>
            <a:ext cx="2357454" cy="2000264"/>
          </a:xfrm>
          <a:prstGeom prst="rect">
            <a:avLst/>
          </a:prstGeom>
          <a:noFill/>
        </p:spPr>
      </p:pic>
      <p:pic>
        <p:nvPicPr>
          <p:cNvPr id="6" name="Picture 2" descr="J:\DCIM\100PHOTO\SAM_3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571900" cy="2114552"/>
          </a:xfrm>
          <a:prstGeom prst="rect">
            <a:avLst/>
          </a:prstGeom>
          <a:noFill/>
        </p:spPr>
      </p:pic>
      <p:pic>
        <p:nvPicPr>
          <p:cNvPr id="7" name="Picture 2" descr="J:\DCIM\100PHOTO\SAM_4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3231622" cy="2357454"/>
          </a:xfrm>
          <a:prstGeom prst="rect">
            <a:avLst/>
          </a:prstGeom>
          <a:noFill/>
        </p:spPr>
      </p:pic>
      <p:pic>
        <p:nvPicPr>
          <p:cNvPr id="8" name="Picture 2" descr="J:\DCIM\100PHOTO\SAM_4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714752"/>
            <a:ext cx="2160052" cy="2471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68478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Отанға деген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сүйіспеншілік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өркениетті адамның алғашқы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</a:rPr>
              <a:t>қадiр-қасиет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lvl="8">
              <a:buNone/>
            </a:pPr>
            <a:endParaRPr lang="ru-RU" dirty="0" smtClean="0"/>
          </a:p>
          <a:p>
            <a:pPr algn="r">
              <a:buNone/>
            </a:pPr>
            <a:endParaRPr lang="ru-RU" u="sng" dirty="0" smtClean="0">
              <a:hlinkClick r:id="rId2"/>
            </a:endParaRPr>
          </a:p>
          <a:p>
            <a:pPr algn="r">
              <a:buNone/>
            </a:pPr>
            <a:endParaRPr lang="ru-RU" u="sng" dirty="0" smtClean="0">
              <a:hlinkClick r:id="rId2"/>
            </a:endParaRPr>
          </a:p>
          <a:p>
            <a:pPr algn="r">
              <a:buNone/>
            </a:pPr>
            <a:endParaRPr lang="ru-RU" u="sng" dirty="0">
              <a:hlinkClick r:id="rId2"/>
            </a:endParaRPr>
          </a:p>
          <a:p>
            <a:pPr algn="r">
              <a:buNone/>
            </a:pPr>
            <a:r>
              <a:rPr lang="ru-RU" u="sng" dirty="0" smtClean="0">
                <a:hlinkClick r:id="rId2"/>
              </a:rPr>
              <a:t>Наполеон</a:t>
            </a:r>
            <a:endParaRPr lang="ru-RU" dirty="0"/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Любовь к родине — первое достоинство цивилизованного человека.</a:t>
            </a:r>
          </a:p>
          <a:p>
            <a:pPr algn="r">
              <a:buNone/>
            </a:pPr>
            <a:r>
              <a:rPr lang="ru-RU" u="sng" dirty="0" smtClean="0">
                <a:hlinkClick r:id="rId2"/>
              </a:rPr>
              <a:t>Наполеон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kk-KZ" sz="3600" dirty="0" smtClean="0"/>
              <a:t/>
            </a:r>
            <a:br>
              <a:rPr lang="kk-KZ" sz="3600" dirty="0" smtClean="0"/>
            </a:br>
            <a:r>
              <a:rPr lang="kk-KZ" sz="3100" b="1" dirty="0" smtClean="0">
                <a:solidFill>
                  <a:srgbClr val="FF0000"/>
                </a:solidFill>
              </a:rPr>
              <a:t>Мақсаты:</a:t>
            </a:r>
            <a:r>
              <a:rPr lang="kk-KZ" sz="3100" b="1" dirty="0" smtClean="0">
                <a:solidFill>
                  <a:srgbClr val="0070C0"/>
                </a:solidFill>
              </a:rPr>
              <a:t> жас ұрпақты Отан қорғауға дайындау</a:t>
            </a:r>
            <a:br>
              <a:rPr lang="kk-KZ" sz="3100" b="1" dirty="0" smtClean="0">
                <a:solidFill>
                  <a:srgbClr val="0070C0"/>
                </a:solidFill>
              </a:rPr>
            </a:br>
            <a:r>
              <a:rPr lang="kk-KZ" sz="3100" b="1" dirty="0" smtClean="0">
                <a:solidFill>
                  <a:srgbClr val="FF0000"/>
                </a:solidFill>
              </a:rPr>
              <a:t>Цель:</a:t>
            </a:r>
            <a:r>
              <a:rPr lang="kk-KZ" sz="3100" b="1" dirty="0" smtClean="0">
                <a:solidFill>
                  <a:srgbClr val="0070C0"/>
                </a:solidFill>
              </a:rPr>
              <a:t> подготовка подрастающего поколения к защите Родины </a:t>
            </a: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kk-KZ" sz="2400" b="1" dirty="0" smtClean="0">
                <a:solidFill>
                  <a:srgbClr val="00B050"/>
                </a:solidFill>
              </a:rPr>
              <a:t>Міндеттері: </a:t>
            </a:r>
          </a:p>
          <a:p>
            <a:pPr>
              <a:buAutoNum type="arabicPeriod"/>
            </a:pPr>
            <a:r>
              <a:rPr lang="kk-KZ" sz="2400" dirty="0" smtClean="0"/>
              <a:t>Теорияны зерттеу </a:t>
            </a:r>
          </a:p>
          <a:p>
            <a:pPr>
              <a:buAutoNum type="arabicPeriod"/>
            </a:pPr>
            <a:r>
              <a:rPr lang="kk-KZ" sz="2400" dirty="0" smtClean="0"/>
              <a:t>Тәжірибелік дайындық</a:t>
            </a:r>
          </a:p>
          <a:p>
            <a:pPr>
              <a:buAutoNum type="arabicPeriod"/>
            </a:pPr>
            <a:r>
              <a:rPr lang="kk-KZ" sz="2400" dirty="0" smtClean="0"/>
              <a:t> Үздік патриоттық дәстүрлер рухында тәрбиелеу</a:t>
            </a:r>
            <a:endParaRPr lang="kk-KZ" sz="2400" dirty="0"/>
          </a:p>
          <a:p>
            <a:pPr>
              <a:buNone/>
            </a:pPr>
            <a:r>
              <a:rPr lang="kk-KZ" sz="2400" b="1" dirty="0" smtClean="0">
                <a:solidFill>
                  <a:srgbClr val="00B050"/>
                </a:solidFill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kk-KZ" sz="2400" dirty="0" smtClean="0"/>
              <a:t>Изучение теории</a:t>
            </a:r>
          </a:p>
          <a:p>
            <a:pPr marL="514350" indent="-514350">
              <a:buAutoNum type="arabicPeriod"/>
            </a:pPr>
            <a:r>
              <a:rPr lang="kk-KZ" sz="2400" dirty="0" smtClean="0"/>
              <a:t>Практическая подготовка</a:t>
            </a:r>
          </a:p>
          <a:p>
            <a:pPr marL="514350" indent="-514350">
              <a:buAutoNum type="arabicPeriod"/>
            </a:pPr>
            <a:r>
              <a:rPr lang="kk-KZ" sz="2400" dirty="0" smtClean="0"/>
              <a:t>Воспитание в духе лучших патриотических традиций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Жұмысымыздың  ұраны:</a:t>
            </a:r>
            <a:br>
              <a:rPr lang="kk-KZ" b="1" dirty="0" smtClean="0">
                <a:solidFill>
                  <a:srgbClr val="0070C0"/>
                </a:solidFill>
              </a:rPr>
            </a:br>
            <a:r>
              <a:rPr lang="kk-KZ" b="1" dirty="0" smtClean="0">
                <a:solidFill>
                  <a:srgbClr val="00B050"/>
                </a:solidFill>
              </a:rPr>
              <a:t>Девиз работы: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k-KZ" dirty="0" smtClean="0"/>
              <a:t>Өз туған ауылында тасты құрметтемейтін адам басқа ауылдың тауларын құрметтей алмайды.</a:t>
            </a:r>
          </a:p>
          <a:p>
            <a:pPr algn="r">
              <a:buNone/>
            </a:pPr>
            <a:r>
              <a:rPr lang="kk-KZ" dirty="0" smtClean="0"/>
              <a:t>Б. Момышұлы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Тот</a:t>
            </a:r>
            <a:r>
              <a:rPr lang="ru-RU" dirty="0" smtClean="0"/>
              <a:t>, кто не уважает камень в родном ауле, не сможет уважать и горы другого аула.</a:t>
            </a:r>
          </a:p>
          <a:p>
            <a:pPr algn="r">
              <a:buNone/>
            </a:pPr>
            <a:r>
              <a:rPr lang="kk-KZ" dirty="0" smtClean="0"/>
              <a:t>Б. Момышұлы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70C0"/>
                </a:solidFill>
              </a:rPr>
              <a:t>Теория және практика бірлестігі</a:t>
            </a:r>
            <a:br>
              <a:rPr lang="kk-KZ" sz="3200" b="1" dirty="0" smtClean="0">
                <a:solidFill>
                  <a:srgbClr val="0070C0"/>
                </a:solidFill>
              </a:rPr>
            </a:br>
            <a:r>
              <a:rPr lang="kk-KZ" sz="3200" b="1" dirty="0">
                <a:solidFill>
                  <a:srgbClr val="00B050"/>
                </a:solidFill>
              </a:rPr>
              <a:t>Е</a:t>
            </a:r>
            <a:r>
              <a:rPr lang="kk-KZ" sz="3200" b="1" dirty="0" smtClean="0">
                <a:solidFill>
                  <a:srgbClr val="00B050"/>
                </a:solidFill>
              </a:rPr>
              <a:t>динство теории и практики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36C4~1\AppData\Local\Temp\Rar$DIa5060.36197\SAM_87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643338" cy="2571768"/>
          </a:xfrm>
          <a:prstGeom prst="rect">
            <a:avLst/>
          </a:prstGeom>
          <a:noFill/>
        </p:spPr>
      </p:pic>
      <p:pic>
        <p:nvPicPr>
          <p:cNvPr id="5" name="Picture 2" descr="J:\DCIM\100PHOTO\SAM_2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3946002" cy="2571768"/>
          </a:xfrm>
          <a:prstGeom prst="rect">
            <a:avLst/>
          </a:prstGeom>
          <a:noFill/>
        </p:spPr>
      </p:pic>
      <p:pic>
        <p:nvPicPr>
          <p:cNvPr id="6" name="Picture 2" descr="J:\DCIM\100PHOTO\SAM_2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643050"/>
            <a:ext cx="3160184" cy="1971676"/>
          </a:xfrm>
          <a:prstGeom prst="rect">
            <a:avLst/>
          </a:prstGeom>
          <a:noFill/>
        </p:spPr>
      </p:pic>
      <p:pic>
        <p:nvPicPr>
          <p:cNvPr id="7" name="Picture 2" descr="J:\DCIM\100PHOTO\SAM_24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86256"/>
            <a:ext cx="3500462" cy="19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B050"/>
                </a:solidFill>
              </a:rPr>
              <a:t>Бір-бірімізден үйренеміз </a:t>
            </a:r>
            <a:br>
              <a:rPr lang="kk-KZ" sz="3200" b="1" dirty="0" smtClean="0">
                <a:solidFill>
                  <a:srgbClr val="00B050"/>
                </a:solidFill>
              </a:rPr>
            </a:br>
            <a:r>
              <a:rPr lang="kk-KZ" sz="3200" b="1" dirty="0" smtClean="0">
                <a:solidFill>
                  <a:srgbClr val="0070C0"/>
                </a:solidFill>
              </a:rPr>
              <a:t>Учимся друг у друга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36C4~1\AppData\Local\Temp\Rar$DIa5060.29229\SAM_8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857628"/>
            <a:ext cx="3143272" cy="2286016"/>
          </a:xfrm>
          <a:prstGeom prst="rect">
            <a:avLst/>
          </a:prstGeom>
          <a:noFill/>
        </p:spPr>
      </p:pic>
      <p:pic>
        <p:nvPicPr>
          <p:cNvPr id="5" name="Picture 2" descr="C:\Users\36C4~1\AppData\Local\Temp\Rar$DIa5060.35818\SAM_8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3786214" cy="2268535"/>
          </a:xfrm>
          <a:prstGeom prst="rect">
            <a:avLst/>
          </a:prstGeom>
          <a:noFill/>
        </p:spPr>
      </p:pic>
      <p:pic>
        <p:nvPicPr>
          <p:cNvPr id="6" name="Picture 2" descr="C:\Users\36C4~1\AppData\Local\Temp\Rar$DIa5060.22886\SAM_8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7"/>
            <a:ext cx="3429024" cy="2071702"/>
          </a:xfrm>
          <a:prstGeom prst="rect">
            <a:avLst/>
          </a:prstGeom>
          <a:noFill/>
        </p:spPr>
      </p:pic>
      <p:pic>
        <p:nvPicPr>
          <p:cNvPr id="8" name="Picture 2" descr="C:\Users\36C4~1\AppData\Local\Temp\Rar$DIa5060.38956\SAM_8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500174"/>
            <a:ext cx="3643338" cy="20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0070C0"/>
                </a:solidFill>
              </a:rPr>
              <a:t>Бір-бірімізді қолдаймыз</a:t>
            </a:r>
            <a:br>
              <a:rPr lang="kk-KZ" sz="2800" b="1" dirty="0" smtClean="0">
                <a:solidFill>
                  <a:srgbClr val="0070C0"/>
                </a:solidFill>
              </a:rPr>
            </a:br>
            <a:r>
              <a:rPr lang="kk-KZ" sz="2800" b="1" dirty="0" smtClean="0">
                <a:solidFill>
                  <a:srgbClr val="00B050"/>
                </a:solidFill>
              </a:rPr>
              <a:t>Поддерживаем друг друга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36C4~1\AppData\Local\Temp\Rar$DIa5060.25106\SAM_87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214710" cy="2185990"/>
          </a:xfrm>
          <a:prstGeom prst="rect">
            <a:avLst/>
          </a:prstGeom>
          <a:noFill/>
        </p:spPr>
      </p:pic>
      <p:pic>
        <p:nvPicPr>
          <p:cNvPr id="5" name="Picture 2" descr="C:\Users\36C4~1\AppData\Local\Temp\Rar$DIa5060.38956\SAM_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857628"/>
            <a:ext cx="3643338" cy="2071701"/>
          </a:xfrm>
          <a:prstGeom prst="rect">
            <a:avLst/>
          </a:prstGeom>
          <a:noFill/>
        </p:spPr>
      </p:pic>
      <p:pic>
        <p:nvPicPr>
          <p:cNvPr id="6" name="Picture 2" descr="C:\Users\36C4~1\AppData\Local\Temp\Rar$DIa5060.16584\SAM_8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736"/>
            <a:ext cx="3803126" cy="2114551"/>
          </a:xfrm>
          <a:prstGeom prst="rect">
            <a:avLst/>
          </a:prstGeom>
          <a:noFill/>
        </p:spPr>
      </p:pic>
      <p:pic>
        <p:nvPicPr>
          <p:cNvPr id="7" name="Picture 2" descr="C:\Users\36C4~1\AppData\Local\Temp\Rar$DIa5060.29917\SAM_8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51737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</a:rPr>
              <a:t>Әскери даңқ залы </a:t>
            </a:r>
            <a:r>
              <a:rPr lang="kk-KZ" sz="3600" b="1" dirty="0" smtClean="0">
                <a:solidFill>
                  <a:srgbClr val="0070C0"/>
                </a:solidFill>
              </a:rPr>
              <a:t>Зал боевой славы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36C4~1\AppData\Local\Temp\Rar$DIa5060.579\SAM_87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874564" cy="3114684"/>
          </a:xfrm>
          <a:prstGeom prst="rect">
            <a:avLst/>
          </a:prstGeom>
          <a:noFill/>
        </p:spPr>
      </p:pic>
      <p:pic>
        <p:nvPicPr>
          <p:cNvPr id="5" name="Picture 2" descr="C:\Users\36C4~1\AppData\Local\Temp\Rar$DIa5060.48067\SAM_8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3803126" cy="2625725"/>
          </a:xfrm>
          <a:prstGeom prst="rect">
            <a:avLst/>
          </a:prstGeom>
          <a:noFill/>
        </p:spPr>
      </p:pic>
      <p:pic>
        <p:nvPicPr>
          <p:cNvPr id="6" name="Picture 2" descr="C:\Users\36C4~1\AppData\Local\Temp\Rar$DIa5060.42447\SAM_8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00201"/>
            <a:ext cx="3231622" cy="2185990"/>
          </a:xfrm>
          <a:prstGeom prst="rect">
            <a:avLst/>
          </a:prstGeom>
          <a:noFill/>
        </p:spPr>
      </p:pic>
      <p:pic>
        <p:nvPicPr>
          <p:cNvPr id="7" name="Picture 2" descr="C:\Users\36C4~1\AppData\Local\Temp\Rar$DIa5060.48067\SAM_8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643446"/>
            <a:ext cx="266011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Ерлік сабақтары </a:t>
            </a:r>
            <a:r>
              <a:rPr lang="kk-KZ" sz="2800" b="1" dirty="0" smtClean="0"/>
              <a:t>– патриотизм сабақтары</a:t>
            </a:r>
            <a:br>
              <a:rPr lang="kk-KZ" sz="2800" b="1" dirty="0" smtClean="0"/>
            </a:br>
            <a:r>
              <a:rPr lang="kk-KZ" sz="2800" b="1" dirty="0" smtClean="0">
                <a:solidFill>
                  <a:srgbClr val="C00000"/>
                </a:solidFill>
              </a:rPr>
              <a:t>Уроки Мужества </a:t>
            </a:r>
            <a:r>
              <a:rPr lang="kk-KZ" sz="2800" b="1" dirty="0" smtClean="0"/>
              <a:t>– уроки патриотизма</a:t>
            </a:r>
            <a:endParaRPr lang="ru-RU" sz="2800" b="1" dirty="0"/>
          </a:p>
        </p:txBody>
      </p:sp>
      <p:pic>
        <p:nvPicPr>
          <p:cNvPr id="14338" name="Picture 2" descr="J:\DCIM\100PHOTO\SAM_47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374498" cy="2043114"/>
          </a:xfrm>
          <a:prstGeom prst="rect">
            <a:avLst/>
          </a:prstGeom>
          <a:noFill/>
        </p:spPr>
      </p:pic>
      <p:pic>
        <p:nvPicPr>
          <p:cNvPr id="6" name="Picture 2" descr="J:\DCIM\100PHOTO\SAM_4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3445937" cy="2043113"/>
          </a:xfrm>
          <a:prstGeom prst="rect">
            <a:avLst/>
          </a:prstGeom>
          <a:noFill/>
        </p:spPr>
      </p:pic>
      <p:pic>
        <p:nvPicPr>
          <p:cNvPr id="7" name="Picture 2" descr="J:\DCIM\100PHOTO\SAM_4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14752"/>
            <a:ext cx="428628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Әскери-патриоттық </a:t>
            </a: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kk-KZ" sz="2800" b="1" dirty="0" smtClean="0">
                <a:solidFill>
                  <a:srgbClr val="C00000"/>
                </a:solidFill>
              </a:rPr>
              <a:t>Жас Ұлан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r>
              <a:rPr lang="kk-KZ" sz="2800" b="1" dirty="0" smtClean="0">
                <a:solidFill>
                  <a:srgbClr val="C00000"/>
                </a:solidFill>
              </a:rPr>
              <a:t> </a:t>
            </a:r>
            <a:r>
              <a:rPr lang="kk-KZ" sz="2800" dirty="0" smtClean="0"/>
              <a:t>эстафетасы</a:t>
            </a:r>
            <a:br>
              <a:rPr lang="kk-KZ" sz="2800" dirty="0" smtClean="0"/>
            </a:br>
            <a:r>
              <a:rPr lang="kk-KZ" sz="2800" dirty="0" smtClean="0"/>
              <a:t>Военно-патриотическая эстафета </a:t>
            </a: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kk-KZ" sz="2800" b="1" dirty="0" smtClean="0">
                <a:solidFill>
                  <a:srgbClr val="C00000"/>
                </a:solidFill>
              </a:rPr>
              <a:t>Жас Ұлан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r>
              <a:rPr lang="kk-KZ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7650" name="Picture 2" descr="J:\DCIM\100PHOTO\SAM_31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5"/>
            <a:ext cx="3286147" cy="2071702"/>
          </a:xfrm>
          <a:prstGeom prst="rect">
            <a:avLst/>
          </a:prstGeom>
          <a:noFill/>
        </p:spPr>
      </p:pic>
      <p:pic>
        <p:nvPicPr>
          <p:cNvPr id="5" name="Picture 2" descr="J:\DCIM\100PHOTO\SAM_3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2928957" cy="2000264"/>
          </a:xfrm>
          <a:prstGeom prst="rect">
            <a:avLst/>
          </a:prstGeom>
          <a:noFill/>
        </p:spPr>
      </p:pic>
      <p:pic>
        <p:nvPicPr>
          <p:cNvPr id="6" name="Picture 2" descr="J:\DCIM\100PHOTO\SAM_3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2928958" cy="2071702"/>
          </a:xfrm>
          <a:prstGeom prst="rect">
            <a:avLst/>
          </a:prstGeom>
          <a:noFill/>
        </p:spPr>
      </p:pic>
      <p:pic>
        <p:nvPicPr>
          <p:cNvPr id="27651" name="Picture 3" descr="J:\DCIM\100PHOTO\SAM_2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335758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279</TotalTime>
  <Words>131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 Зеренді ауданы «Айдабол орта мектебі» КММ Зерендинский район  КГУ «Айдабульская СШ» </vt:lpstr>
      <vt:lpstr> Мақсаты: жас ұрпақты Отан қорғауға дайындау Цель: подготовка подрастающего поколения к защите Родины </vt:lpstr>
      <vt:lpstr>Жұмысымыздың  ұраны: Девиз работы:</vt:lpstr>
      <vt:lpstr>Теория және практика бірлестігі Единство теории и практики </vt:lpstr>
      <vt:lpstr>Бір-бірімізден үйренеміз  Учимся друг у друга</vt:lpstr>
      <vt:lpstr>Бір-бірімізді қолдаймыз Поддерживаем друг друга</vt:lpstr>
      <vt:lpstr>Әскери даңқ залы Зал боевой славы</vt:lpstr>
      <vt:lpstr>Ерлік сабақтары – патриотизм сабақтары Уроки Мужества – уроки патриотизма</vt:lpstr>
      <vt:lpstr>Әскери-патриоттық «Жас Ұлан» эстафетасы Военно-патриотическая эстафета «Жас Ұлан» </vt:lpstr>
      <vt:lpstr>Страницы истории: Афганистан, Чернобыль, Ветераны...</vt:lpstr>
      <vt:lpstr>Жеңіс Күні     День Победы</vt:lpstr>
      <vt:lpstr>      Отанға деген сүйіспеншілік - өркениетті адамның алғашқы қадiр-қасиеті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Байконуровы</dc:creator>
  <cp:lastModifiedBy>Байконуровы</cp:lastModifiedBy>
  <cp:revision>29</cp:revision>
  <dcterms:created xsi:type="dcterms:W3CDTF">2017-12-10T15:01:25Z</dcterms:created>
  <dcterms:modified xsi:type="dcterms:W3CDTF">2017-12-10T19:41:32Z</dcterms:modified>
</cp:coreProperties>
</file>