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  <p:sldId id="282" r:id="rId10"/>
    <p:sldId id="288" r:id="rId11"/>
    <p:sldId id="289" r:id="rId12"/>
    <p:sldId id="290" r:id="rId13"/>
    <p:sldId id="291" r:id="rId14"/>
    <p:sldId id="299" r:id="rId15"/>
    <p:sldId id="292" r:id="rId16"/>
    <p:sldId id="294" r:id="rId17"/>
    <p:sldId id="295" r:id="rId18"/>
    <p:sldId id="297" r:id="rId19"/>
    <p:sldId id="298" r:id="rId20"/>
    <p:sldId id="300" r:id="rId21"/>
    <p:sldId id="296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15" autoAdjust="0"/>
  </p:normalViewPr>
  <p:slideViewPr>
    <p:cSldViewPr>
      <p:cViewPr varScale="1">
        <p:scale>
          <a:sx n="98" d="100"/>
          <a:sy n="98" d="100"/>
        </p:scale>
        <p:origin x="13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685E-2"/>
          <c:y val="0.15492095043454271"/>
          <c:w val="0.89510296835939629"/>
          <c:h val="0.68011002547663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47E-3"/>
                  <c:y val="-9.6705674895799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 четверть</c:v>
                </c:pt>
                <c:pt idx="1">
                  <c:v>2 четверть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0.44900000000000007</c:v>
                </c:pt>
                <c:pt idx="1">
                  <c:v>0.4290000000000001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757616"/>
        <c:axId val="186760416"/>
        <c:axId val="0"/>
      </c:bar3DChart>
      <c:catAx>
        <c:axId val="186757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6760416"/>
        <c:crosses val="autoZero"/>
        <c:auto val="1"/>
        <c:lblAlgn val="ctr"/>
        <c:lblOffset val="100"/>
        <c:noMultiLvlLbl val="0"/>
      </c:catAx>
      <c:valAx>
        <c:axId val="186760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6757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839089077640147E-2"/>
          <c:y val="0.12501438470685669"/>
          <c:w val="0.90127023558093589"/>
          <c:h val="0.74981816978391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746141574352837E-2"/>
                  <c:y val="6.68653824602098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906753414240382E-2"/>
                  <c:y val="5.73131849658941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 Букенова Г.К.</c:v>
                </c:pt>
                <c:pt idx="2">
                  <c:v> Жанабергенова М.С.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0.73</c:v>
                </c:pt>
                <c:pt idx="2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7930870523464887E-2"/>
                  <c:y val="3.820878997726276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64%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6485532852752771E-2"/>
                  <c:y val="2.149244436221030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73%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 Букенова Г.К.</c:v>
                </c:pt>
                <c:pt idx="2">
                  <c:v> Жанабергенова М.С.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0.63600000000000001</c:v>
                </c:pt>
                <c:pt idx="1">
                  <c:v>0.78</c:v>
                </c:pt>
                <c:pt idx="2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2739280"/>
        <c:axId val="192743200"/>
        <c:axId val="0"/>
      </c:bar3DChart>
      <c:catAx>
        <c:axId val="19273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743200"/>
        <c:crosses val="autoZero"/>
        <c:auto val="1"/>
        <c:lblAlgn val="ctr"/>
        <c:lblOffset val="100"/>
        <c:noMultiLvlLbl val="0"/>
      </c:catAx>
      <c:valAx>
        <c:axId val="192743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73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470481766325541"/>
          <c:y val="6.3052024877833599E-3"/>
          <c:w val="0.82909849395814739"/>
          <c:h val="8.0424613982160706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38219826527407E-2"/>
          <c:y val="0.13479380721744741"/>
          <c:w val="0.91771551112518401"/>
          <c:h val="0.744990987627796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8789389719256248E-2"/>
                  <c:y val="8.8888266748788948E-3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92%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60130121360583E-3"/>
                  <c:y val="-2.8888861670259558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62%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Букенова Г.К.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7930870523464887E-2"/>
                  <c:y val="4.6666340043114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0821545864889007E-2"/>
                  <c:y val="1.777765334975784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82%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Букенова Г.К.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0.9</c:v>
                </c:pt>
                <c:pt idx="1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3410064"/>
        <c:axId val="193410624"/>
        <c:axId val="0"/>
      </c:bar3DChart>
      <c:catAx>
        <c:axId val="193410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410624"/>
        <c:crosses val="autoZero"/>
        <c:auto val="1"/>
        <c:lblAlgn val="ctr"/>
        <c:lblOffset val="100"/>
        <c:noMultiLvlLbl val="0"/>
      </c:catAx>
      <c:valAx>
        <c:axId val="1934106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410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823180120711868"/>
          <c:y val="3.7095278423248147E-2"/>
          <c:w val="0.58910586404220644"/>
          <c:h val="6.1881631624625566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42760279964988E-2"/>
          <c:y val="0.17852533017880459"/>
          <c:w val="0.9175579615048115"/>
          <c:h val="0.680983990710240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4073555623990718E-3"/>
                  <c:y val="-2.3880429872809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258844499192774E-3"/>
                  <c:y val="-3.18405731637453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814711124798193E-3"/>
                  <c:y val="-2.91871920667666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44%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 formatCode="0%">
                  <c:v>0.34</c:v>
                </c:pt>
                <c:pt idx="1">
                  <c:v>0.68</c:v>
                </c:pt>
                <c:pt idx="2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3.1840573163745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073555623990969E-3"/>
                  <c:y val="-2.65338109697878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10747864863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 formatCode="0%">
                  <c:v>0.23</c:v>
                </c:pt>
                <c:pt idx="1">
                  <c:v>0.64</c:v>
                </c:pt>
                <c:pt idx="2" formatCode="0%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3160000"/>
        <c:axId val="193160560"/>
        <c:axId val="0"/>
      </c:bar3DChart>
      <c:catAx>
        <c:axId val="19316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160560"/>
        <c:crosses val="autoZero"/>
        <c:auto val="1"/>
        <c:lblAlgn val="ctr"/>
        <c:lblOffset val="100"/>
        <c:noMultiLvlLbl val="0"/>
      </c:catAx>
      <c:valAx>
        <c:axId val="193160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316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22246330151091"/>
          <c:y val="3.2370413672559432E-2"/>
          <c:w val="0.8009374095952666"/>
          <c:h val="0.10262734871235801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11262533684537"/>
          <c:y val="0.15483119864541531"/>
          <c:w val="0.85190737873448164"/>
          <c:h val="0.721234069830054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80%</a:t>
                    </a:r>
                    <a:endParaRPr lang="en-US" b="1" i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0.3</c:v>
                </c:pt>
                <c:pt idx="1">
                  <c:v>0.51</c:v>
                </c:pt>
                <c:pt idx="2" formatCode="0.00%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21%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638196639399568E-2"/>
                  <c:y val="-4.7477664936286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690842978218396E-2"/>
                  <c:y val="4.747766493628659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80%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0.21</c:v>
                </c:pt>
                <c:pt idx="1">
                  <c:v>0.85</c:v>
                </c:pt>
                <c:pt idx="2" formatCode="0.00%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3121520"/>
        <c:axId val="193122080"/>
        <c:axId val="0"/>
      </c:bar3DChart>
      <c:catAx>
        <c:axId val="193121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122080"/>
        <c:crosses val="autoZero"/>
        <c:auto val="1"/>
        <c:lblAlgn val="ctr"/>
        <c:lblOffset val="100"/>
        <c:noMultiLvlLbl val="0"/>
      </c:catAx>
      <c:valAx>
        <c:axId val="193122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312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968676405900864"/>
          <c:y val="2.5843861337576192E-2"/>
          <c:w val="0.65180189435333546"/>
          <c:h val="0.1041329817191404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84997983571954"/>
          <c:y val="0.1537489238920465"/>
          <c:w val="0.88715002016428068"/>
          <c:h val="0.60065808813236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4692275495667634E-3"/>
                  <c:y val="-1.46850474892243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4076826487002892E-3"/>
                  <c:y val="-4.0840554992686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%">
                  <c:v>0.48</c:v>
                </c:pt>
                <c:pt idx="1">
                  <c:v>0.875</c:v>
                </c:pt>
                <c:pt idx="2">
                  <c:v>0.48899999999999999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2607598937436139E-2"/>
                  <c:y val="-4.61528937335201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48%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607598937436202E-2"/>
                  <c:y val="-2.162147029024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%">
                  <c:v>0.46</c:v>
                </c:pt>
                <c:pt idx="1">
                  <c:v>0.75</c:v>
                </c:pt>
                <c:pt idx="2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682560"/>
        <c:axId val="189679760"/>
        <c:axId val="0"/>
      </c:bar3DChart>
      <c:catAx>
        <c:axId val="1896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679760"/>
        <c:crosses val="autoZero"/>
        <c:auto val="1"/>
        <c:lblAlgn val="ctr"/>
        <c:lblOffset val="100"/>
        <c:noMultiLvlLbl val="0"/>
      </c:catAx>
      <c:valAx>
        <c:axId val="1896797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6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524113957453488"/>
          <c:y val="1.7404515104006271E-2"/>
          <c:w val="0.76831276453326347"/>
          <c:h val="0.10964140233489178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33741952841885"/>
          <c:y val="0.1417662868501362"/>
          <c:w val="0.86016332284816366"/>
          <c:h val="0.63452744750513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56%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58%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Қазақ сыныптары</c:v>
                </c:pt>
                <c:pt idx="1">
                  <c:v>Орыс сыныптары</c:v>
                </c:pt>
                <c:pt idx="2">
                  <c:v>Букенова Г.К.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</c:v>
                </c:pt>
                <c:pt idx="1">
                  <c:v>0.48</c:v>
                </c:pt>
                <c:pt idx="2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52%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Қазақ сыныптары</c:v>
                </c:pt>
                <c:pt idx="1">
                  <c:v>Орыс сыныптары</c:v>
                </c:pt>
                <c:pt idx="2">
                  <c:v>Букенова Г.К.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0.52</c:v>
                </c:pt>
                <c:pt idx="1">
                  <c:v>0.48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835264"/>
        <c:axId val="192835824"/>
      </c:barChart>
      <c:catAx>
        <c:axId val="19283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835824"/>
        <c:crosses val="autoZero"/>
        <c:auto val="1"/>
        <c:lblAlgn val="ctr"/>
        <c:lblOffset val="100"/>
        <c:noMultiLvlLbl val="0"/>
      </c:catAx>
      <c:valAx>
        <c:axId val="192835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83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800084815033934"/>
          <c:y val="1.4171513975539856E-2"/>
          <c:w val="0.78489291872489264"/>
          <c:h val="8.5875074746543725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25E-2"/>
          <c:y val="0.13158043393800281"/>
          <c:w val="0.86855861255822586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7486216409597882E-2"/>
                  <c:y val="7.975971196553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029031708798047E-2"/>
                  <c:y val="5.1457878687443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715541023994714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48E-2"/>
                  <c:y val="0.1202007424521017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0.8</c:v>
                </c:pt>
                <c:pt idx="1">
                  <c:v>0.60000000000000009</c:v>
                </c:pt>
                <c:pt idx="2">
                  <c:v>1</c:v>
                </c:pt>
                <c:pt idx="3">
                  <c:v>0.54</c:v>
                </c:pt>
                <c:pt idx="4">
                  <c:v>0.5</c:v>
                </c:pt>
                <c:pt idx="5">
                  <c:v>0.33000000000000007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4571847007998221E-2"/>
                  <c:y val="-4.8204282105867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058063417596094E-2"/>
                  <c:y val="-1.1332280945431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1</c:v>
                </c:pt>
                <c:pt idx="1">
                  <c:v>0.60000000000000009</c:v>
                </c:pt>
                <c:pt idx="2">
                  <c:v>1</c:v>
                </c:pt>
                <c:pt idx="3">
                  <c:v>0.53800000000000003</c:v>
                </c:pt>
                <c:pt idx="4">
                  <c:v>0.67000000000000015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22880"/>
        <c:axId val="189678640"/>
      </c:barChart>
      <c:catAx>
        <c:axId val="7032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678640"/>
        <c:crosses val="autoZero"/>
        <c:auto val="1"/>
        <c:lblAlgn val="ctr"/>
        <c:lblOffset val="100"/>
        <c:noMultiLvlLbl val="0"/>
      </c:catAx>
      <c:valAx>
        <c:axId val="189678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322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334234110605604E-2"/>
          <c:y val="5.1834696224288337E-3"/>
          <c:w val="0.92717966146501463"/>
          <c:h val="0.14582636085830131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5.8769101982670399E-3"/>
                  <c:y val="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976868342634972E-2"/>
                  <c:y val="-1.862532626401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76910198267052E-3"/>
                  <c:y val="7.2173139273076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569185693934736E-2"/>
                  <c:y val="9.545479710310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876910198267052E-3"/>
                  <c:y val="-8.53650925652573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223047946100869E-2"/>
                  <c:y val="8.148580240508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0.60000000000000009</c:v>
                </c:pt>
                <c:pt idx="1">
                  <c:v>0.4</c:v>
                </c:pt>
                <c:pt idx="2">
                  <c:v>0.33000000000000007</c:v>
                </c:pt>
                <c:pt idx="3">
                  <c:v>0.35000000000000003</c:v>
                </c:pt>
                <c:pt idx="4">
                  <c:v>1</c:v>
                </c:pt>
                <c:pt idx="5">
                  <c:v>0.28000000000000008</c:v>
                </c:pt>
                <c:pt idx="6">
                  <c:v>1</c:v>
                </c:pt>
                <c:pt idx="7">
                  <c:v>0.11</c:v>
                </c:pt>
                <c:pt idx="8">
                  <c:v>0</c:v>
                </c:pt>
                <c:pt idx="9">
                  <c:v>0.38000000000000006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260531989942625E-2"/>
                  <c:y val="4.5681545784755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9.4683019312043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4275813113330289E-4"/>
                  <c:y val="6.5275079036738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7630614907592636E-2"/>
                  <c:y val="-4.6094016100641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0.60000000000000009</c:v>
                </c:pt>
                <c:pt idx="1">
                  <c:v>0.2</c:v>
                </c:pt>
                <c:pt idx="2">
                  <c:v>0.33300000000000007</c:v>
                </c:pt>
                <c:pt idx="3">
                  <c:v>0.41000000000000003</c:v>
                </c:pt>
                <c:pt idx="4">
                  <c:v>1</c:v>
                </c:pt>
                <c:pt idx="5">
                  <c:v>6.0000000000000005E-2</c:v>
                </c:pt>
                <c:pt idx="6">
                  <c:v>1</c:v>
                </c:pt>
                <c:pt idx="7">
                  <c:v>0.1</c:v>
                </c:pt>
                <c:pt idx="8">
                  <c:v>0.5</c:v>
                </c:pt>
                <c:pt idx="9">
                  <c:v>0.38000000000000006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681440"/>
        <c:axId val="189682000"/>
        <c:axId val="0"/>
      </c:bar3DChart>
      <c:catAx>
        <c:axId val="18968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682000"/>
        <c:crosses val="autoZero"/>
        <c:auto val="1"/>
        <c:lblAlgn val="ctr"/>
        <c:lblOffset val="100"/>
        <c:noMultiLvlLbl val="0"/>
      </c:catAx>
      <c:valAx>
        <c:axId val="1896820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9681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6763377316838E-2"/>
          <c:y val="7.8763498320237671E-3"/>
          <c:w val="0.98683236622683101"/>
          <c:h val="6.9095194115863526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67"/>
          <c:y val="0.17669095824611469"/>
          <c:w val="0.85610337736038866"/>
          <c:h val="0.70582866328976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9063783447809181E-3"/>
                  <c:y val="7.37222540201847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135026447470817E-2"/>
                  <c:y val="9.092411329156126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80%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14659303231263"/>
                      <c:h val="5.824058067594599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0344648413466428E-2"/>
                  <c:y val="4.9148169346789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221188550837415E-2"/>
                  <c:y val="-1.4744644300766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940323585180175E-2"/>
                      <c:h val="5.824058067594599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0.33000000000000007</c:v>
                </c:pt>
                <c:pt idx="1">
                  <c:v>0.8</c:v>
                </c:pt>
                <c:pt idx="2" formatCode="0%">
                  <c:v>0.60000000000000009</c:v>
                </c:pt>
                <c:pt idx="3" formatCode="0%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1625513379123667E-2"/>
                  <c:y val="-3.00852595149748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0%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423350964980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</c:v>
                </c:pt>
                <c:pt idx="1">
                  <c:v>0.8</c:v>
                </c:pt>
                <c:pt idx="2" formatCode="0%">
                  <c:v>0.4</c:v>
                </c:pt>
                <c:pt idx="3" formatCode="0%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186784"/>
        <c:axId val="188187344"/>
        <c:axId val="0"/>
      </c:bar3DChart>
      <c:catAx>
        <c:axId val="18818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187344"/>
        <c:crosses val="autoZero"/>
        <c:auto val="1"/>
        <c:lblAlgn val="ctr"/>
        <c:lblOffset val="100"/>
        <c:noMultiLvlLbl val="0"/>
      </c:catAx>
      <c:valAx>
        <c:axId val="188187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18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81476048867892E-2"/>
          <c:y val="6.416399650758794E-4"/>
          <c:w val="0.96821852395113206"/>
          <c:h val="0.10900283536923738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335276766373248E-2"/>
          <c:y val="0.16076732214939099"/>
          <c:w val="0.90182191086325325"/>
          <c:h val="0.601657223271488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3900078351845895E-3"/>
                  <c:y val="8.7008850868422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266718901230586E-3"/>
                  <c:y val="7.289930748435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533437802461208E-3"/>
                  <c:y val="9.4063622560456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633359450615188E-2"/>
                  <c:y val="0.10111839425249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Махатова З.Д.</c:v>
                </c:pt>
                <c:pt idx="1">
                  <c:v> 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  <c:pt idx="4">
                  <c:v>Достанбеков К.У.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0.63000000000000012</c:v>
                </c:pt>
                <c:pt idx="1">
                  <c:v>0.68</c:v>
                </c:pt>
                <c:pt idx="2">
                  <c:v>0.75000000000000011</c:v>
                </c:pt>
                <c:pt idx="3">
                  <c:v>0.45</c:v>
                </c:pt>
                <c:pt idx="4">
                  <c:v>0.87000000000000011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2 -четверть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4633359450615243E-2"/>
                  <c:y val="-3.057067733214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046619348296999E-2"/>
                  <c:y val="-3.05706773321483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68%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803382956169072E-2"/>
                  <c:y val="-2.5867496204125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03382956169072E-2"/>
                  <c:y val="-9.4063622560456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Махатова З.Д.</c:v>
                </c:pt>
                <c:pt idx="1">
                  <c:v> 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  <c:pt idx="4">
                  <c:v>Достанбеков К.У.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 formatCode="0%">
                  <c:v>0.69000000000000006</c:v>
                </c:pt>
                <c:pt idx="1">
                  <c:v>0.68700000000000017</c:v>
                </c:pt>
                <c:pt idx="2">
                  <c:v>0.78500000000000003</c:v>
                </c:pt>
                <c:pt idx="3" formatCode="0%">
                  <c:v>0.45400000000000001</c:v>
                </c:pt>
                <c:pt idx="4" formatCode="0%">
                  <c:v>0.87000000000000011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268672"/>
        <c:axId val="191269232"/>
        <c:axId val="0"/>
      </c:bar3DChart>
      <c:catAx>
        <c:axId val="19126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1269232"/>
        <c:crosses val="autoZero"/>
        <c:auto val="1"/>
        <c:lblAlgn val="ctr"/>
        <c:lblOffset val="100"/>
        <c:noMultiLvlLbl val="0"/>
      </c:catAx>
      <c:valAx>
        <c:axId val="191269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1268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003007328202062"/>
          <c:y val="1.5678628300559199E-2"/>
          <c:w val="0.75808245379545569"/>
          <c:h val="9.3845683812909697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767178541255528E-2"/>
          <c:y val="0.18708269175135592"/>
          <c:w val="0.90320421862780365"/>
          <c:h val="0.62438235486249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3490676561560565E-2"/>
                  <c:y val="0.10903627387851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492748436769329E-2"/>
                  <c:y val="6.636990583909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6073891579644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Чванина Е.А.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2"/>
                <c:pt idx="0">
                  <c:v>0.54</c:v>
                </c:pt>
                <c:pt idx="1">
                  <c:v>0.70000000000000007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2484342907267963E-2"/>
                  <c:y val="8.533273607883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488604686351802E-2"/>
                  <c:y val="8.059202851890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98756874874744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Чванина Е.А.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2"/>
                <c:pt idx="0">
                  <c:v>0.63000000000000012</c:v>
                </c:pt>
                <c:pt idx="1">
                  <c:v>0.77000000000000013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272032"/>
        <c:axId val="191272592"/>
        <c:axId val="0"/>
      </c:bar3DChart>
      <c:catAx>
        <c:axId val="19127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1272592"/>
        <c:crosses val="autoZero"/>
        <c:auto val="1"/>
        <c:lblAlgn val="ctr"/>
        <c:lblOffset val="100"/>
        <c:noMultiLvlLbl val="0"/>
      </c:catAx>
      <c:valAx>
        <c:axId val="1912725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127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256175318836727"/>
          <c:y val="2.7496103847625474E-2"/>
          <c:w val="0.72795171400048986"/>
          <c:h val="8.2199016396502345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657E-2"/>
          <c:y val="0.15492095043454271"/>
          <c:w val="0.89510296835939607"/>
          <c:h val="0.68011002547663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2345687442428331E-2"/>
                  <c:y val="5.071330584362867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38489524260846E-2"/>
                  <c:y val="1.15284782408722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2"/>
                <c:pt idx="0">
                  <c:v>0.51</c:v>
                </c:pt>
                <c:pt idx="1">
                  <c:v>0.71000000000000008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7273922443863423E-3"/>
                  <c:y val="1.143149104318225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64%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5528853605958194E-3"/>
                  <c:y val="5.3162982486311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2"/>
                <c:pt idx="0">
                  <c:v>0.64400000000000013</c:v>
                </c:pt>
                <c:pt idx="1">
                  <c:v>0.83000000000000007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708752"/>
        <c:axId val="192709312"/>
        <c:axId val="0"/>
      </c:bar3DChart>
      <c:catAx>
        <c:axId val="19270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709312"/>
        <c:crosses val="autoZero"/>
        <c:auto val="1"/>
        <c:lblAlgn val="ctr"/>
        <c:lblOffset val="100"/>
        <c:noMultiLvlLbl val="0"/>
      </c:catAx>
      <c:valAx>
        <c:axId val="192709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70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221743705440633"/>
          <c:y val="1.5899535064188453E-2"/>
          <c:w val="0.39477452390918594"/>
          <c:h val="0.1129200945475197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75295667989367E-2"/>
          <c:y val="0.13666571012626341"/>
          <c:w val="0.88576979768495123"/>
          <c:h val="0.69614016505376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4844347914496352E-3"/>
                  <c:y val="7.4375293572359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038774881715604E-3"/>
                  <c:y val="5.9560388028780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188865525890942E-3"/>
                  <c:y val="7.407355562399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0.61</c:v>
                </c:pt>
                <c:pt idx="1">
                  <c:v>0.73</c:v>
                </c:pt>
                <c:pt idx="2">
                  <c:v>0.61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276658498622053E-2"/>
                  <c:y val="8.888865558635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887771656246641E-2"/>
                  <c:y val="7.5820602791542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566596577672849E-3"/>
                  <c:y val="7.901179266559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0.71</c:v>
                </c:pt>
                <c:pt idx="1">
                  <c:v>0.78</c:v>
                </c:pt>
                <c:pt idx="2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549728"/>
        <c:axId val="190550288"/>
        <c:axId val="0"/>
      </c:bar3DChart>
      <c:catAx>
        <c:axId val="19054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0550288"/>
        <c:crosses val="autoZero"/>
        <c:auto val="1"/>
        <c:lblAlgn val="ctr"/>
        <c:lblOffset val="100"/>
        <c:noMultiLvlLbl val="0"/>
      </c:catAx>
      <c:valAx>
        <c:axId val="190550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054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18208943787838"/>
          <c:y val="1.42365096696125E-2"/>
          <c:w val="0.43186681814140915"/>
          <c:h val="9.7459024297681593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75295667989367E-2"/>
          <c:y val="0.13666571012626341"/>
          <c:w val="0.88576979768495123"/>
          <c:h val="0.69614016505376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0823317287030399E-2"/>
                  <c:y val="8.9189810278376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038774881715622E-3"/>
                  <c:y val="6.943686211197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0.71</c:v>
                </c:pt>
                <c:pt idx="1">
                  <c:v>0.7</c:v>
                </c:pt>
                <c:pt idx="2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2-четверть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276658498622063E-2"/>
                  <c:y val="8.888865558635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887771656246641E-2"/>
                  <c:y val="9.804266947874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188865525891007E-3"/>
                  <c:y val="0.10370297787358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0.64700000000000002</c:v>
                </c:pt>
                <c:pt idx="1">
                  <c:v>0.78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2737600"/>
        <c:axId val="192738160"/>
        <c:axId val="0"/>
      </c:bar3DChart>
      <c:catAx>
        <c:axId val="19273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738160"/>
        <c:crosses val="autoZero"/>
        <c:auto val="1"/>
        <c:lblAlgn val="ctr"/>
        <c:lblOffset val="100"/>
        <c:noMultiLvlLbl val="0"/>
      </c:catAx>
      <c:valAx>
        <c:axId val="192738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273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552405398276916"/>
          <c:y val="2.4112983752811287E-2"/>
          <c:w val="0.83217590716621892"/>
          <c:h val="9.7969568017021738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2-тоқсанның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2019 – 2020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315387"/>
              </p:ext>
            </p:extLst>
          </p:nvPr>
        </p:nvGraphicFramePr>
        <p:xfrm>
          <a:off x="251520" y="1124744"/>
          <a:ext cx="8678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325868"/>
            <a:ext cx="85011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казахскому языку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9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556867"/>
              </p:ext>
            </p:extLst>
          </p:nvPr>
        </p:nvGraphicFramePr>
        <p:xfrm>
          <a:off x="428596" y="1124744"/>
          <a:ext cx="84725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357166"/>
            <a:ext cx="87813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русскому языку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44546"/>
              </p:ext>
            </p:extLst>
          </p:nvPr>
        </p:nvGraphicFramePr>
        <p:xfrm>
          <a:off x="142844" y="1571612"/>
          <a:ext cx="878687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9129" y="214290"/>
            <a:ext cx="866487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английскому языку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619928"/>
              </p:ext>
            </p:extLst>
          </p:nvPr>
        </p:nvGraphicFramePr>
        <p:xfrm>
          <a:off x="714348" y="1000108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2"/>
            <a:ext cx="8851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истории Казахстана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6492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всемирной истории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003351"/>
              </p:ext>
            </p:extLst>
          </p:nvPr>
        </p:nvGraphicFramePr>
        <p:xfrm>
          <a:off x="714348" y="1000108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77563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Качество знаний  по географии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5974814"/>
              </p:ext>
            </p:extLst>
          </p:nvPr>
        </p:nvGraphicFramePr>
        <p:xfrm>
          <a:off x="214282" y="928670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7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67849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 по биологии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03201003"/>
              </p:ext>
            </p:extLst>
          </p:nvPr>
        </p:nvGraphicFramePr>
        <p:xfrm>
          <a:off x="142844" y="857232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9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001449"/>
              </p:ext>
            </p:extLst>
          </p:nvPr>
        </p:nvGraphicFramePr>
        <p:xfrm>
          <a:off x="214282" y="121442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2"/>
            <a:ext cx="8576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математике 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(алгебре)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геометрии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1451476"/>
              </p:ext>
            </p:extLst>
          </p:nvPr>
        </p:nvGraphicFramePr>
        <p:xfrm>
          <a:off x="428596" y="1142984"/>
          <a:ext cx="842968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162785"/>
              </p:ext>
            </p:extLst>
          </p:nvPr>
        </p:nvGraphicFramePr>
        <p:xfrm>
          <a:off x="285720" y="1214422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428604"/>
            <a:ext cx="60870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физике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25926"/>
              </p:ext>
            </p:extLst>
          </p:nvPr>
        </p:nvGraphicFramePr>
        <p:xfrm>
          <a:off x="571472" y="2204865"/>
          <a:ext cx="7744944" cy="1655047"/>
        </p:xfrm>
        <a:graphic>
          <a:graphicData uri="http://schemas.openxmlformats.org/drawingml/2006/table">
            <a:tbl>
              <a:tblPr/>
              <a:tblGrid>
                <a:gridCol w="2223090"/>
                <a:gridCol w="3011171"/>
                <a:gridCol w="2510683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кач-во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44,9%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42,9%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14290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2-четверть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64704"/>
            <a:ext cx="8176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четверти 168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-168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Прибыло –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Кульбаев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-1б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Нихаенко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-8б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Выбыло-     2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sz="2000" dirty="0" err="1">
                <a:latin typeface="Times New Roman" pitchFamily="18" charset="0"/>
                <a:cs typeface="Times New Roman" pitchFamily="18" charset="0"/>
              </a:rPr>
              <a:t>Нартова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К-1б </a:t>
            </a:r>
            <a:r>
              <a:rPr lang="kk-KZ" sz="2000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sz="2000" dirty="0" err="1">
                <a:latin typeface="Times New Roman" pitchFamily="18" charset="0"/>
                <a:cs typeface="Times New Roman" pitchFamily="18" charset="0"/>
              </a:rPr>
              <a:t>Нартов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Р-4б </a:t>
            </a:r>
            <a:r>
              <a:rPr lang="kk-KZ" sz="2000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849970"/>
              </p:ext>
            </p:extLst>
          </p:nvPr>
        </p:nvGraphicFramePr>
        <p:xfrm>
          <a:off x="611560" y="4077072"/>
          <a:ext cx="6984776" cy="24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59306171"/>
              </p:ext>
            </p:extLst>
          </p:nvPr>
        </p:nvGraphicFramePr>
        <p:xfrm>
          <a:off x="142844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76872"/>
            <a:ext cx="822757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67 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-66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1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Кульбаев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-1б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Выбыли-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 err="1">
                <a:latin typeface="Times New Roman" pitchFamily="18" charset="0"/>
                <a:cs typeface="Times New Roman" pitchFamily="18" charset="0"/>
              </a:rPr>
              <a:t>Нартова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К-1б </a:t>
            </a:r>
            <a:r>
              <a:rPr lang="kk-KZ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dirty="0" err="1" smtClean="0">
                <a:latin typeface="Times New Roman" pitchFamily="18" charset="0"/>
                <a:cs typeface="Times New Roman" pitchFamily="18" charset="0"/>
              </a:rPr>
              <a:t>Нартов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Р-4б </a:t>
            </a:r>
            <a:r>
              <a:rPr lang="kk-KZ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-9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Ударников- 22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Качество- 58,3%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Качество- 65,9%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831760"/>
              </p:ext>
            </p:extLst>
          </p:nvPr>
        </p:nvGraphicFramePr>
        <p:xfrm>
          <a:off x="285720" y="2280603"/>
          <a:ext cx="8501122" cy="3045244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400423"/>
                <a:gridCol w="1222811"/>
                <a:gridCol w="834850"/>
                <a:gridCol w="1372617"/>
                <a:gridCol w="1220946"/>
                <a:gridCol w="792477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53,8%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53,8%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9/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2 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20206798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253"/>
              </p:ext>
            </p:extLst>
          </p:nvPr>
        </p:nvGraphicFramePr>
        <p:xfrm>
          <a:off x="428596" y="1857364"/>
          <a:ext cx="8286809" cy="3549694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35,2%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5,5%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9/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Ударников-26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Ударников- 22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Качество-36,25%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Качество-  30,8%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80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-81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1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Нихаенко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-8б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)                Выбыло-  0    </a:t>
            </a: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787282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2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-21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-21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48460"/>
              </p:ext>
            </p:extLst>
          </p:nvPr>
        </p:nvGraphicFramePr>
        <p:xfrm>
          <a:off x="357158" y="2428868"/>
          <a:ext cx="8572559" cy="2292126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</a:t>
                      </a:r>
                      <a:r>
                        <a:rPr lang="kk-KZ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1600" b="1" kern="12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0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-4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47,6%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Качество-38%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2 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43468580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70009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0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Пәндер бойынша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сапасының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көрсеткіші</a:t>
            </a:r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628652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2019-2020 оқу жылы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698</Words>
  <Application>Microsoft Office PowerPoint</Application>
  <PresentationFormat>Экран (4:3)</PresentationFormat>
  <Paragraphs>335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   2-тоқсанның білім сапасы мен үлгерімінің мониторингі ( 2019 – 2020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User_21</cp:lastModifiedBy>
  <cp:revision>94</cp:revision>
  <cp:lastPrinted>2018-10-29T10:42:06Z</cp:lastPrinted>
  <dcterms:created xsi:type="dcterms:W3CDTF">2018-05-23T13:26:07Z</dcterms:created>
  <dcterms:modified xsi:type="dcterms:W3CDTF">2020-01-05T06:33:32Z</dcterms:modified>
</cp:coreProperties>
</file>