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76" r:id="rId3"/>
    <p:sldId id="284" r:id="rId4"/>
    <p:sldId id="285" r:id="rId5"/>
    <p:sldId id="279" r:id="rId6"/>
    <p:sldId id="286" r:id="rId7"/>
    <p:sldId id="267" r:id="rId8"/>
    <p:sldId id="287" r:id="rId9"/>
    <p:sldId id="288" r:id="rId10"/>
    <p:sldId id="280" r:id="rId11"/>
    <p:sldId id="289" r:id="rId12"/>
    <p:sldId id="270" r:id="rId13"/>
    <p:sldId id="268" r:id="rId14"/>
    <p:sldId id="292" r:id="rId15"/>
    <p:sldId id="271" r:id="rId16"/>
    <p:sldId id="281" r:id="rId17"/>
    <p:sldId id="283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77" autoAdjust="0"/>
  </p:normalViewPr>
  <p:slideViewPr>
    <p:cSldViewPr>
      <p:cViewPr varScale="1">
        <p:scale>
          <a:sx n="92" d="100"/>
          <a:sy n="92" d="100"/>
        </p:scale>
        <p:origin x="13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99263044846868"/>
          <c:y val="6.2176999413937083E-2"/>
          <c:w val="0.89200736955153126"/>
          <c:h val="0.7832292767871413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6"/>
            </a:solidFill>
            <a:ln w="38100" cap="flat" cmpd="sng" algn="ctr">
              <a:solidFill>
                <a:schemeClr val="lt1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6C78-4B6E-BABB-9F3762F3AD05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C78-4B6E-BABB-9F3762F3AD05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6C78-4B6E-BABB-9F3762F3AD05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C78-4B6E-BABB-9F3762F3AD05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6C78-4B6E-BABB-9F3762F3AD05}"/>
              </c:ext>
            </c:extLst>
          </c:dPt>
          <c:dLbls>
            <c:dLbl>
              <c:idx val="0"/>
              <c:layout>
                <c:manualLayout>
                  <c:x val="2.0000641394942374E-2"/>
                  <c:y val="-0.1323340814363579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C78-4B6E-BABB-9F3762F3AD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18240126812946E-3"/>
                  <c:y val="-9.670567489580002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68,5%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C78-4B6E-BABB-9F3762F3AD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6364802536257555E-3"/>
                  <c:y val="-7.757168644223705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67,7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C78-4B6E-BABB-9F3762F3AD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797242040857144E-2"/>
                  <c:y val="-3.891114276660955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68,5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C78-4B6E-BABB-9F3762F3AD0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8677933707456174E-3"/>
                  <c:y val="-4.0970457378680547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68,5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Лист1!$A$2:$A$8</c:f>
              <c:strCache>
                <c:ptCount val="5"/>
                <c:pt idx="0">
                  <c:v>1- тоқсан</c:v>
                </c:pt>
                <c:pt idx="1">
                  <c:v>2- тоқсан</c:v>
                </c:pt>
                <c:pt idx="2">
                  <c:v>3- тоқсан</c:v>
                </c:pt>
                <c:pt idx="3">
                  <c:v>4-тоқсан </c:v>
                </c:pt>
                <c:pt idx="4">
                  <c:v>Жылдық</c:v>
                </c:pt>
              </c:strCache>
            </c:strRef>
          </c:cat>
          <c:val>
            <c:numRef>
              <c:f>Лист1!$B$2:$B$8</c:f>
              <c:numCache>
                <c:formatCode>0.00%</c:formatCode>
                <c:ptCount val="5"/>
                <c:pt idx="0">
                  <c:v>0.67700000000000005</c:v>
                </c:pt>
                <c:pt idx="1">
                  <c:v>0.68500000000000005</c:v>
                </c:pt>
                <c:pt idx="2">
                  <c:v>0.67700000000000005</c:v>
                </c:pt>
                <c:pt idx="3">
                  <c:v>0.68500000000000005</c:v>
                </c:pt>
                <c:pt idx="4">
                  <c:v>0.68500000000000005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6C78-4B6E-BABB-9F3762F3AD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7615216"/>
        <c:axId val="3792168"/>
        <c:axId val="0"/>
      </c:bar3DChart>
      <c:catAx>
        <c:axId val="1276152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baseline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792168"/>
        <c:crosses val="autoZero"/>
        <c:auto val="1"/>
        <c:lblAlgn val="ctr"/>
        <c:lblOffset val="100"/>
        <c:noMultiLvlLbl val="0"/>
      </c:catAx>
      <c:valAx>
        <c:axId val="3792168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600" b="1" baseline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76152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545091261068292E-2"/>
          <c:y val="0.13158042947474877"/>
          <c:w val="0.86855861255822608"/>
          <c:h val="0.60372758499049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тоқсан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9182711444072693E-3"/>
                  <c:y val="-2.410772056636435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DB1-4670-B50C-6778BF36DB2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DB1-4670-B50C-6778BF36DB2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4263422944815023E-2"/>
                  <c:y val="-4.66364129768210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DB1-4670-B50C-6778BF36DB2E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7211089437724799E-2"/>
                  <c:y val="-4.66364129768210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DB1-4670-B50C-6778BF36DB2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3715541023994714E-3"/>
                  <c:y val="-4.730536240378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DB1-4670-B50C-6778BF36DB2E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7686509315196631E-2"/>
                  <c:y val="2.5806420149652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DB1-4670-B50C-6778BF36DB2E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0200292905598745E-2"/>
                  <c:y val="0.12020074245210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DB1-4670-B50C-6778BF36DB2E}"/>
                </c:ext>
                <c:ext xmlns:c15="http://schemas.microsoft.com/office/drawing/2012/chart" uri="{CE6537A1-D6FC-4f65-9D91-7224C49458BB}"/>
              </c:extLst>
            </c:dLbl>
            <c:spPr>
              <a:noFill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 2"Б"сынып</c:v>
                </c:pt>
                <c:pt idx="1">
                  <c:v>2 " А" сынып </c:v>
                </c:pt>
                <c:pt idx="2">
                  <c:v>3"Б"сынып</c:v>
                </c:pt>
                <c:pt idx="3">
                  <c:v>4 "А"класс</c:v>
                </c:pt>
                <c:pt idx="4">
                  <c:v>4"Б"сынып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0.71</c:v>
                </c:pt>
                <c:pt idx="1">
                  <c:v>1</c:v>
                </c:pt>
                <c:pt idx="2">
                  <c:v>0.67</c:v>
                </c:pt>
                <c:pt idx="3" formatCode="0.00%">
                  <c:v>1</c:v>
                </c:pt>
                <c:pt idx="4">
                  <c:v>0.67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6DB1-4670-B50C-6778BF36DB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 тоқсан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Лист1!$A$2:$A$6</c:f>
              <c:strCache>
                <c:ptCount val="5"/>
                <c:pt idx="0">
                  <c:v> 2"Б"сынып</c:v>
                </c:pt>
                <c:pt idx="1">
                  <c:v>2 " А" сынып </c:v>
                </c:pt>
                <c:pt idx="2">
                  <c:v>3"Б"сынып</c:v>
                </c:pt>
                <c:pt idx="3">
                  <c:v>4 "А"класс</c:v>
                </c:pt>
                <c:pt idx="4">
                  <c:v>4"Б"сынып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0.85699999999999998</c:v>
                </c:pt>
                <c:pt idx="1">
                  <c:v>1</c:v>
                </c:pt>
                <c:pt idx="2">
                  <c:v>0.67</c:v>
                </c:pt>
                <c:pt idx="3">
                  <c:v>1</c:v>
                </c:pt>
                <c:pt idx="4">
                  <c:v>0.67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F-6DB1-4670-B50C-6778BF36DB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IIIтоқсан 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 2"Б"сынып</c:v>
                </c:pt>
                <c:pt idx="1">
                  <c:v>2 " А" сынып </c:v>
                </c:pt>
                <c:pt idx="2">
                  <c:v>3"Б"сынып</c:v>
                </c:pt>
                <c:pt idx="3">
                  <c:v>4 "А"класс</c:v>
                </c:pt>
                <c:pt idx="4">
                  <c:v>4"Б"сынып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>
                  <c:v>0.85699999999999998</c:v>
                </c:pt>
                <c:pt idx="1">
                  <c:v>1</c:v>
                </c:pt>
                <c:pt idx="2">
                  <c:v>0.67</c:v>
                </c:pt>
                <c:pt idx="3">
                  <c:v>1</c:v>
                </c:pt>
                <c:pt idx="4">
                  <c:v>0.67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IVтоқсан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141566591541925E-2"/>
                  <c:y val="-2.331820648841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 2"Б"сынып</c:v>
                </c:pt>
                <c:pt idx="1">
                  <c:v>2 " А" сынып </c:v>
                </c:pt>
                <c:pt idx="2">
                  <c:v>3"Б"сынып</c:v>
                </c:pt>
                <c:pt idx="3">
                  <c:v>4 "А"класс</c:v>
                </c:pt>
                <c:pt idx="4">
                  <c:v>4"Б"сынып</c:v>
                </c:pt>
              </c:strCache>
            </c:strRef>
          </c:cat>
          <c:val>
            <c:numRef>
              <c:f>Лист1!$E$2:$E$6</c:f>
              <c:numCache>
                <c:formatCode>0%</c:formatCode>
                <c:ptCount val="5"/>
                <c:pt idx="0">
                  <c:v>0.85699999999999998</c:v>
                </c:pt>
                <c:pt idx="1">
                  <c:v>1</c:v>
                </c:pt>
                <c:pt idx="2">
                  <c:v>0.67</c:v>
                </c:pt>
                <c:pt idx="3">
                  <c:v>1</c:v>
                </c:pt>
                <c:pt idx="4">
                  <c:v>0.67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2478400"/>
        <c:axId val="182478792"/>
      </c:barChart>
      <c:catAx>
        <c:axId val="1824784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2478792"/>
        <c:crosses val="autoZero"/>
        <c:auto val="1"/>
        <c:lblAlgn val="ctr"/>
        <c:lblOffset val="100"/>
        <c:noMultiLvlLbl val="0"/>
      </c:catAx>
      <c:valAx>
        <c:axId val="18247879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2478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9334234110605604E-2"/>
          <c:y val="5.1834696224288355E-3"/>
          <c:w val="0.93995031512364102"/>
          <c:h val="7.3904393150102415E-2"/>
        </c:manualLayout>
      </c:layout>
      <c:overlay val="0"/>
      <c:txPr>
        <a:bodyPr/>
        <a:lstStyle/>
        <a:p>
          <a:pPr>
            <a:defRPr sz="18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85291840036291E-2"/>
          <c:y val="0.103814697947651"/>
          <c:w val="0.85528007436570463"/>
          <c:h val="0.721422560100854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тоқсан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Лист1!$A$2:$A$11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1</c:v>
                </c:pt>
                <c:pt idx="1">
                  <c:v>0.5</c:v>
                </c:pt>
                <c:pt idx="2">
                  <c:v>1</c:v>
                </c:pt>
                <c:pt idx="3">
                  <c:v>0.64</c:v>
                </c:pt>
                <c:pt idx="4">
                  <c:v>1</c:v>
                </c:pt>
                <c:pt idx="5">
                  <c:v>0.47</c:v>
                </c:pt>
                <c:pt idx="6">
                  <c:v>0.67</c:v>
                </c:pt>
                <c:pt idx="7">
                  <c:v>0.82</c:v>
                </c:pt>
                <c:pt idx="8">
                  <c:v>1</c:v>
                </c:pt>
                <c:pt idx="9">
                  <c:v>0.64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604D-4E79-9848-38E794D32C0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тоқсан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Лист1!$A$2:$A$11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Лист1!$C$2:$C$11</c:f>
              <c:numCache>
                <c:formatCode>0%</c:formatCode>
                <c:ptCount val="10"/>
                <c:pt idx="0">
                  <c:v>1</c:v>
                </c:pt>
                <c:pt idx="1">
                  <c:v>0.5</c:v>
                </c:pt>
                <c:pt idx="2">
                  <c:v>1</c:v>
                </c:pt>
                <c:pt idx="3">
                  <c:v>0.64</c:v>
                </c:pt>
                <c:pt idx="4">
                  <c:v>1</c:v>
                </c:pt>
                <c:pt idx="5">
                  <c:v>0.5</c:v>
                </c:pt>
                <c:pt idx="6">
                  <c:v>0.67</c:v>
                </c:pt>
                <c:pt idx="7">
                  <c:v>0.82</c:v>
                </c:pt>
                <c:pt idx="8">
                  <c:v>1</c:v>
                </c:pt>
                <c:pt idx="9">
                  <c:v>0.64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604D-4E79-9848-38E794D32C0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тоқсан </c:v>
                </c:pt>
              </c:strCache>
            </c:strRef>
          </c:tx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5.5555561631186164E-3"/>
                  <c:y val="2.25259980170026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4.8611116427287396E-3"/>
                  <c:y val="4.5051996034004838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6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dirty="0" smtClean="0"/>
                      <a:t>47 % </a:t>
                    </a:r>
                    <a:fld id="{9C8977FF-8775-4EFB-90DE-7EC4AD5FB37A}" type="VALUE">
                      <a:rPr lang="en-US" smtClean="0"/>
                      <a:pPr>
                        <a:defRPr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[ЗНАЧЕНИЕ]</a:t>
                    </a:fld>
                    <a:r>
                      <a:rPr lang="en-US" dirty="0" smtClean="0"/>
                      <a:t> 50</a:t>
                    </a:r>
                    <a:r>
                      <a:rPr lang="en-US" baseline="0" dirty="0" smtClean="0"/>
                      <a:t>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500001367016772"/>
                      <c:h val="0.1540778264362984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Лист1!$A$2:$A$11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Лист1!$D$2:$D$11</c:f>
              <c:numCache>
                <c:formatCode>0%</c:formatCode>
                <c:ptCount val="10"/>
                <c:pt idx="0">
                  <c:v>1</c:v>
                </c:pt>
                <c:pt idx="1">
                  <c:v>0.5</c:v>
                </c:pt>
                <c:pt idx="2">
                  <c:v>1</c:v>
                </c:pt>
                <c:pt idx="3">
                  <c:v>0.64</c:v>
                </c:pt>
                <c:pt idx="4">
                  <c:v>1</c:v>
                </c:pt>
                <c:pt idx="5">
                  <c:v>0.44400000000000001</c:v>
                </c:pt>
                <c:pt idx="6">
                  <c:v>0.67</c:v>
                </c:pt>
                <c:pt idx="7">
                  <c:v>0.82</c:v>
                </c:pt>
                <c:pt idx="8">
                  <c:v>1</c:v>
                </c:pt>
                <c:pt idx="9">
                  <c:v>0.64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 тоқсан </c:v>
                </c:pt>
              </c:strCache>
            </c:strRef>
          </c:tx>
          <c:invertIfNegative val="0"/>
          <c:cat>
            <c:strRef>
              <c:f>Лист1!$A$2:$A$11</c:f>
              <c:strCache>
                <c:ptCount val="10"/>
                <c:pt idx="0">
                  <c:v>5"А"</c:v>
                </c:pt>
                <c:pt idx="1">
                  <c:v>5"Б"</c:v>
                </c:pt>
                <c:pt idx="2">
                  <c:v>6"А"</c:v>
                </c:pt>
                <c:pt idx="3">
                  <c:v>6"Б"</c:v>
                </c:pt>
                <c:pt idx="4">
                  <c:v>7"А"</c:v>
                </c:pt>
                <c:pt idx="5">
                  <c:v>7"Б"</c:v>
                </c:pt>
                <c:pt idx="6">
                  <c:v>8"А"</c:v>
                </c:pt>
                <c:pt idx="7">
                  <c:v>8"Б"</c:v>
                </c:pt>
                <c:pt idx="8">
                  <c:v>9"А"</c:v>
                </c:pt>
                <c:pt idx="9">
                  <c:v>9"Б"</c:v>
                </c:pt>
              </c:strCache>
            </c:strRef>
          </c:cat>
          <c:val>
            <c:numRef>
              <c:f>Лист1!$E$2:$E$11</c:f>
              <c:numCache>
                <c:formatCode>0%</c:formatCode>
                <c:ptCount val="10"/>
                <c:pt idx="0">
                  <c:v>1</c:v>
                </c:pt>
                <c:pt idx="1">
                  <c:v>0.5</c:v>
                </c:pt>
                <c:pt idx="2">
                  <c:v>1</c:v>
                </c:pt>
                <c:pt idx="3">
                  <c:v>0.64</c:v>
                </c:pt>
                <c:pt idx="4">
                  <c:v>1</c:v>
                </c:pt>
                <c:pt idx="5">
                  <c:v>0.5</c:v>
                </c:pt>
                <c:pt idx="6">
                  <c:v>0.67</c:v>
                </c:pt>
                <c:pt idx="7">
                  <c:v>0.82</c:v>
                </c:pt>
                <c:pt idx="8">
                  <c:v>1</c:v>
                </c:pt>
                <c:pt idx="9">
                  <c:v>0.64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2479576"/>
        <c:axId val="182479968"/>
        <c:axId val="0"/>
      </c:bar3DChart>
      <c:catAx>
        <c:axId val="182479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2479968"/>
        <c:crosses val="autoZero"/>
        <c:auto val="1"/>
        <c:lblAlgn val="ctr"/>
        <c:lblOffset val="100"/>
        <c:noMultiLvlLbl val="0"/>
      </c:catAx>
      <c:valAx>
        <c:axId val="18247996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2479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1.316763377316838E-2"/>
          <c:y val="7.8763498320237688E-3"/>
          <c:w val="0.96599245034913062"/>
          <c:h val="5.271012587953381E-2"/>
        </c:manualLayout>
      </c:layout>
      <c:overlay val="0"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389662263961173"/>
          <c:y val="0.17914836671345419"/>
          <c:w val="0.85610337736038877"/>
          <c:h val="0.705828663289762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тоқсан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Лист1!$A$2:$A$5</c:f>
              <c:strCache>
                <c:ptCount val="4"/>
                <c:pt idx="0">
                  <c:v>10 "А" класс</c:v>
                </c:pt>
                <c:pt idx="1">
                  <c:v>10 "Б" класс</c:v>
                </c:pt>
                <c:pt idx="2">
                  <c:v>11 "А" класс</c:v>
                </c:pt>
                <c:pt idx="3">
                  <c:v>11 "Б" класс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0.67</c:v>
                </c:pt>
                <c:pt idx="1">
                  <c:v>0.75</c:v>
                </c:pt>
                <c:pt idx="2">
                  <c:v>0.56999999999999995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440-459E-A110-35AEC6C4D1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тоқсан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5985080896295044E-2"/>
                  <c:y val="-2.271303312702716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67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440-459E-A110-35AEC6C4D1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2659458619522919E-3"/>
                  <c:y val="-3.829033029178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75</a:t>
                    </a:r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dirty="0" smtClean="0">
                        <a:solidFill>
                          <a:schemeClr val="tx1"/>
                        </a:solidFill>
                      </a:rPr>
                      <a:t>%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440-459E-A110-35AEC6C4D1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1797837585856877E-2"/>
                  <c:y val="-4.1303037937355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440-459E-A110-35AEC6C4D1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6502053516494779E-2"/>
                  <c:y val="-9.010393624742103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440-459E-A110-35AEC6C4D1D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10 "А" класс</c:v>
                </c:pt>
                <c:pt idx="1">
                  <c:v>10 "Б" класс</c:v>
                </c:pt>
                <c:pt idx="2">
                  <c:v>11 "А" класс</c:v>
                </c:pt>
                <c:pt idx="3">
                  <c:v>11 "Б" класс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0.67</c:v>
                </c:pt>
                <c:pt idx="1">
                  <c:v>0.75</c:v>
                </c:pt>
                <c:pt idx="2">
                  <c:v>0.56999999999999995</c:v>
                </c:pt>
                <c:pt idx="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440-459E-A110-35AEC6C4D1D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тоқсан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10 "А" класс</c:v>
                </c:pt>
                <c:pt idx="1">
                  <c:v>10 "Б" класс</c:v>
                </c:pt>
                <c:pt idx="2">
                  <c:v>11 "А" класс</c:v>
                </c:pt>
                <c:pt idx="3">
                  <c:v>11 "Б" класс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4"/>
                <c:pt idx="0">
                  <c:v>0.67</c:v>
                </c:pt>
                <c:pt idx="1">
                  <c:v>0.75</c:v>
                </c:pt>
                <c:pt idx="2">
                  <c:v>0.56999999999999995</c:v>
                </c:pt>
                <c:pt idx="3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 тоқсан 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10 "А" класс</c:v>
                </c:pt>
                <c:pt idx="1">
                  <c:v>10 "Б" класс</c:v>
                </c:pt>
                <c:pt idx="2">
                  <c:v>11 "А" класс</c:v>
                </c:pt>
                <c:pt idx="3">
                  <c:v>11 "Б" класс</c:v>
                </c:pt>
              </c:strCache>
            </c:strRef>
          </c:cat>
          <c:val>
            <c:numRef>
              <c:f>Лист1!$E$2:$E$5</c:f>
              <c:numCache>
                <c:formatCode>0%</c:formatCode>
                <c:ptCount val="4"/>
                <c:pt idx="0">
                  <c:v>0.67</c:v>
                </c:pt>
                <c:pt idx="1">
                  <c:v>0.75</c:v>
                </c:pt>
                <c:pt idx="2">
                  <c:v>0.56999999999999995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gapDepth val="60"/>
        <c:shape val="cylinder"/>
        <c:axId val="184513064"/>
        <c:axId val="184513456"/>
        <c:axId val="0"/>
      </c:bar3DChart>
      <c:catAx>
        <c:axId val="18451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3456"/>
        <c:crosses val="autoZero"/>
        <c:auto val="1"/>
        <c:lblAlgn val="ctr"/>
        <c:lblOffset val="100"/>
        <c:noMultiLvlLbl val="0"/>
      </c:catAx>
      <c:valAx>
        <c:axId val="1845134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9047421910820182E-2"/>
          <c:y val="6.416351557242332E-4"/>
          <c:w val="0.94532358575229258"/>
          <c:h val="6.6208389012017296E-2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2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657995978503762E-2"/>
          <c:y val="0.11454131746958954"/>
          <c:w val="0.90134200402149611"/>
          <c:h val="0.7679782290571878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тоқсан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1.1643931083242747E-2"/>
                  <c:y val="6.429298837118067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F9A-46B4-9A48-3DD282C31E39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F9A-46B4-9A48-3DD282C31E39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F9A-46B4-9A48-3DD282C31E3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2142485999323437E-2"/>
                  <c:y val="0.1056685640955982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F9A-46B4-9A48-3DD282C31E3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Бастауыш буын</c:v>
                </c:pt>
                <c:pt idx="1">
                  <c:v>Ортаңғы буын</c:v>
                </c:pt>
                <c:pt idx="2">
                  <c:v>Жоғары буын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0.81</c:v>
                </c:pt>
                <c:pt idx="1">
                  <c:v>0.77</c:v>
                </c:pt>
                <c:pt idx="2">
                  <c:v>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F9A-46B4-9A48-3DD282C31E3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тоқсан 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Лист1!$A$2:$A$4</c:f>
              <c:strCache>
                <c:ptCount val="3"/>
                <c:pt idx="0">
                  <c:v>Бастауыш буын</c:v>
                </c:pt>
                <c:pt idx="1">
                  <c:v>Ортаңғы буын</c:v>
                </c:pt>
                <c:pt idx="2">
                  <c:v>Жоғары буын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0.84</c:v>
                </c:pt>
                <c:pt idx="1">
                  <c:v>0.78</c:v>
                </c:pt>
                <c:pt idx="2">
                  <c:v>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DF9A-46B4-9A48-3DD282C31E3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IIIтоқсан 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9.1207001572265078E-2"/>
                  <c:y val="2.0716520838128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913168981093401E-2"/>
                      <c:h val="4.4333354593594873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Бастауыш буын</c:v>
                </c:pt>
                <c:pt idx="1">
                  <c:v>Ортаңғы буын</c:v>
                </c:pt>
                <c:pt idx="2">
                  <c:v>Жоғары буын</c:v>
                </c:pt>
              </c:strCache>
            </c:strRef>
          </c:cat>
          <c:val>
            <c:numRef>
              <c:f>Лист1!$D$2:$D$4</c:f>
              <c:numCache>
                <c:formatCode>0%</c:formatCode>
                <c:ptCount val="3"/>
                <c:pt idx="0">
                  <c:v>0.84</c:v>
                </c:pt>
                <c:pt idx="1">
                  <c:v>0.77</c:v>
                </c:pt>
                <c:pt idx="2">
                  <c:v>0.75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IVтоқсан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815729683015596E-2"/>
                  <c:y val="-1.898992472838680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004697720749968E-2"/>
                  <c:y val="-2.07165208381284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Бастауыш буын</c:v>
                </c:pt>
                <c:pt idx="1">
                  <c:v>Ортаңғы буын</c:v>
                </c:pt>
                <c:pt idx="2">
                  <c:v>Жоғары буын</c:v>
                </c:pt>
              </c:strCache>
            </c:strRef>
          </c:cat>
          <c:val>
            <c:numRef>
              <c:f>Лист1!$E$2:$E$4</c:f>
              <c:numCache>
                <c:formatCode>0%</c:formatCode>
                <c:ptCount val="3"/>
                <c:pt idx="0">
                  <c:v>0.84</c:v>
                </c:pt>
                <c:pt idx="1">
                  <c:v>0.78</c:v>
                </c:pt>
                <c:pt idx="2">
                  <c:v>0.75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4514240"/>
        <c:axId val="184514632"/>
        <c:axId val="0"/>
      </c:bar3DChart>
      <c:catAx>
        <c:axId val="184514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4632"/>
        <c:crosses val="autoZero"/>
        <c:auto val="1"/>
        <c:lblAlgn val="ctr"/>
        <c:lblOffset val="100"/>
        <c:noMultiLvlLbl val="0"/>
      </c:catAx>
      <c:valAx>
        <c:axId val="1845146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4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1781476048867892E-2"/>
          <c:y val="6.4163996507587962E-4"/>
          <c:w val="0.91938553541411316"/>
          <c:h val="9.9792948977166646E-2"/>
        </c:manualLayout>
      </c:layout>
      <c:overlay val="0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545091261068292E-2"/>
          <c:y val="0.13158042947474877"/>
          <c:w val="0.86855861255822608"/>
          <c:h val="0.60372758499049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3- алтын белгі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0DDB-4819-8372-07A4F4FEBA5C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DDB-4819-8372-07A4F4FEBA5C}"/>
              </c:ext>
            </c:extLst>
          </c:dPt>
          <c:dPt>
            <c:idx val="2"/>
            <c:invertIfNegative val="0"/>
            <c:bubble3D val="0"/>
            <c:spPr>
              <a:solidFill>
                <a:srgbClr val="0080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DDB-4819-8372-07A4F4FEBA5C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FB79-4189-8DC3-4B5F6B701BD3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DDB-4819-8372-07A4F4FEBA5C}"/>
              </c:ext>
            </c:extLst>
          </c:dPt>
          <c:dLbls>
            <c:dLbl>
              <c:idx val="0"/>
              <c:layout>
                <c:manualLayout>
                  <c:x val="1.7486216409597868E-2"/>
                  <c:y val="-2.5728939343721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DDB-4819-8372-07A4F4FEBA5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400585811197566E-2"/>
                  <c:y val="2.315604540934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DDB-4819-8372-07A4F4FEBA5C}"/>
                </c:ext>
                <c:ext xmlns:c15="http://schemas.microsoft.com/office/drawing/2012/chart" uri="{CE6537A1-D6FC-4f65-9D91-7224C49458BB}">
                  <c15:layout>
                    <c:manualLayout>
                      <c:w val="6.1201757433592539E-2"/>
                      <c:h val="7.126916198210885E-2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4.371554102399470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DDB-4819-8372-07A4F4FEBA5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3715541023994714E-3"/>
                  <c:y val="-4.7305362403784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DDB-4819-8372-07A4F4FEBA5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2.7686509315196631E-2"/>
                  <c:y val="2.58064201496528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DDB-4819-8372-07A4F4FEBA5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0200292905598745E-2"/>
                  <c:y val="0.12020074245210174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DDB-4819-8372-07A4F4FEBA5C}"/>
                </c:ext>
                <c:ext xmlns:c15="http://schemas.microsoft.com/office/drawing/2012/chart" uri="{CE6537A1-D6FC-4f65-9D91-7224C49458BB}"/>
              </c:extLst>
            </c:dLbl>
            <c:spPr>
              <a:noFill/>
            </c:spPr>
            <c:txPr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Лист1!$A$3:$A$5</c:f>
              <c:strCache>
                <c:ptCount val="3"/>
                <c:pt idx="0">
                  <c:v>2023-2024 оқу жылы                  </c:v>
                </c:pt>
                <c:pt idx="1">
                  <c:v>2024-2025 оқу жылы </c:v>
                </c:pt>
                <c:pt idx="2">
                  <c:v>2025-2026 оқу жылы </c:v>
                </c:pt>
              </c:strCache>
            </c:strRef>
          </c:cat>
          <c:val>
            <c:numRef>
              <c:f>Лист1!$B$3:$B$5</c:f>
              <c:numCache>
                <c:formatCode>0%</c:formatCode>
                <c:ptCount val="3"/>
                <c:pt idx="0">
                  <c:v>0.62</c:v>
                </c:pt>
                <c:pt idx="1">
                  <c:v>0.64</c:v>
                </c:pt>
                <c:pt idx="2">
                  <c:v>0.67700000000000005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DDB-4819-8372-07A4F4FEBA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4515416"/>
        <c:axId val="184515808"/>
      </c:barChart>
      <c:catAx>
        <c:axId val="184515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5400000" vert="horz"/>
          <a:lstStyle/>
          <a:p>
            <a:pPr>
              <a:defRPr sz="14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5808"/>
        <c:crosses val="autoZero"/>
        <c:auto val="1"/>
        <c:lblAlgn val="ctr"/>
        <c:lblOffset val="100"/>
        <c:noMultiLvlLbl val="0"/>
      </c:catAx>
      <c:valAx>
        <c:axId val="1845158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84515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0.32386</cdr:x>
      <cdr:y>0.17188</cdr:y>
    </cdr:from>
    <cdr:to>
      <cdr:x>0.40483</cdr:x>
      <cdr:y>0.22476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80320" y="936104"/>
          <a:ext cx="72008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0.32386</cdr:x>
      <cdr:y>0.15865</cdr:y>
    </cdr:from>
    <cdr:to>
      <cdr:x>0.41292</cdr:x>
      <cdr:y>0.21154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880320" y="864096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0.32386</cdr:x>
      <cdr:y>0.17188</cdr:y>
    </cdr:from>
    <cdr:to>
      <cdr:x>0.43721</cdr:x>
      <cdr:y>0.23798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880320" y="936104"/>
          <a:ext cx="1008112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kk-KZ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%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0.64772</cdr:x>
      <cdr:y>0.17188</cdr:y>
    </cdr:from>
    <cdr:to>
      <cdr:x>0.77727</cdr:x>
      <cdr:y>0.26442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760640" y="936104"/>
          <a:ext cx="1152128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  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100 %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0.7835</cdr:x>
      <cdr:y>0.0725</cdr:y>
    </cdr:from>
    <cdr:to>
      <cdr:x>0.83862</cdr:x>
      <cdr:y>0.11081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164288" y="408730"/>
          <a:ext cx="504056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0.75987</cdr:x>
      <cdr:y>0.05972</cdr:y>
    </cdr:from>
    <cdr:to>
      <cdr:x>0.87799</cdr:x>
      <cdr:y>0.11081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948264" y="336722"/>
          <a:ext cx="108012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100% 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0.85437</cdr:x>
      <cdr:y>0.30239</cdr:y>
    </cdr:from>
    <cdr:to>
      <cdr:x>0.93312</cdr:x>
      <cdr:y>0.36625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12360" y="1704874"/>
          <a:ext cx="72008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64 %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0.185</cdr:x>
      <cdr:y>0.40457</cdr:y>
    </cdr:from>
    <cdr:to>
      <cdr:x>0.27163</cdr:x>
      <cdr:y>0.45566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691680" y="2280938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0.185</cdr:x>
      <cdr:y>0.41734</cdr:y>
    </cdr:from>
    <cdr:to>
      <cdr:x>0.27163</cdr:x>
      <cdr:y>0.46843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691680" y="2352946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0.2165</cdr:x>
      <cdr:y>0.44289</cdr:y>
    </cdr:from>
    <cdr:to>
      <cdr:x>0.3165</cdr:x>
      <cdr:y>0.60507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979712" y="249696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0.19288</cdr:x>
      <cdr:y>0.3918</cdr:y>
    </cdr:from>
    <cdr:to>
      <cdr:x>0.28738</cdr:x>
      <cdr:y>0.49397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763688" y="2208930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50 %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0.52362</cdr:x>
      <cdr:y>0.41734</cdr:y>
    </cdr:from>
    <cdr:to>
      <cdr:x>0.5315</cdr:x>
      <cdr:y>0.49397</cdr:y>
    </cdr:to>
    <cdr:cxnSp macro="">
      <cdr:nvCxnSpPr>
        <cdr:cNvPr id="10" name="Прямая со стрелкой 9"/>
        <cdr:cNvCxnSpPr/>
      </cdr:nvCxnSpPr>
      <cdr:spPr>
        <a:xfrm xmlns:a="http://schemas.openxmlformats.org/drawingml/2006/main">
          <a:off x="4788024" y="2352946"/>
          <a:ext cx="72008" cy="43204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0.55512</cdr:x>
      <cdr:y>0.41734</cdr:y>
    </cdr:from>
    <cdr:to>
      <cdr:x>0.57087</cdr:x>
      <cdr:y>0.50675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 flipH="1">
          <a:off x="5076056" y="2352946"/>
          <a:ext cx="144016" cy="50405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tx1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3:45.517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29.275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29.48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54.822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617 0,'0'6,"0"-1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58.964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59.49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0.302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0.837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1.277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1.525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2.205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3:57.893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02.446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18.34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18.637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0,'0'0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54.82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1913 118,'12'2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54.815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326 1353,'8'18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5:26.86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0,'0'6,"0"9,0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3:58.277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3:58.54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3:59.014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01.501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10.845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1 1,'0'0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28.62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0-27T13:14:29.069"/>
    </inkml:context>
    <inkml:brush xml:id="br0">
      <inkml:brushProperty name="width" value="0.05" units="cm"/>
      <inkml:brushProperty name="height" value="0.3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0354476D-E998-4EDE-9C79-D8204C1FB35C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8055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19A9284D-EC11-4535-8A46-4CBDD1440B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67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9284D-EC11-4535-8A46-4CBDD1440BB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094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85E4A-D733-413B-9DF8-5FFFA64C4585}" type="datetimeFigureOut">
              <a:rPr lang="ru-RU" smtClean="0"/>
              <a:pPr/>
              <a:t>28.05.2026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0798D-9098-42AA-AC04-9C94DBD23A2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4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customXml" Target="../ink/ink7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3.png"/><Relationship Id="rId5" Type="http://schemas.openxmlformats.org/officeDocument/2006/relationships/customXml" Target="../ink/ink2.xml"/><Relationship Id="rId10" Type="http://schemas.openxmlformats.org/officeDocument/2006/relationships/customXml" Target="../ink/ink6.xml"/><Relationship Id="rId4" Type="http://schemas.openxmlformats.org/officeDocument/2006/relationships/image" Target="../media/image1.png"/><Relationship Id="rId9" Type="http://schemas.openxmlformats.org/officeDocument/2006/relationships/customXml" Target="../ink/ink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8.png"/><Relationship Id="rId18" Type="http://schemas.openxmlformats.org/officeDocument/2006/relationships/image" Target="../media/image9.png"/><Relationship Id="rId26" Type="http://schemas.openxmlformats.org/officeDocument/2006/relationships/image" Target="../media/image12.png"/><Relationship Id="rId3" Type="http://schemas.openxmlformats.org/officeDocument/2006/relationships/image" Target="../media/image5.png"/><Relationship Id="rId21" Type="http://schemas.openxmlformats.org/officeDocument/2006/relationships/image" Target="../media/image10.png"/><Relationship Id="rId7" Type="http://schemas.openxmlformats.org/officeDocument/2006/relationships/customXml" Target="../ink/ink12.xml"/><Relationship Id="rId12" Type="http://schemas.openxmlformats.org/officeDocument/2006/relationships/customXml" Target="../ink/ink15.xml"/><Relationship Id="rId17" Type="http://schemas.openxmlformats.org/officeDocument/2006/relationships/customXml" Target="../ink/ink19.xml"/><Relationship Id="rId25" Type="http://schemas.openxmlformats.org/officeDocument/2006/relationships/customXml" Target="../ink/ink24.xml"/><Relationship Id="rId2" Type="http://schemas.openxmlformats.org/officeDocument/2006/relationships/customXml" Target="../ink/ink8.xml"/><Relationship Id="rId16" Type="http://schemas.openxmlformats.org/officeDocument/2006/relationships/customXml" Target="../ink/ink18.xml"/><Relationship Id="rId20" Type="http://schemas.openxmlformats.org/officeDocument/2006/relationships/customXml" Target="../ink/ink21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1.xml"/><Relationship Id="rId11" Type="http://schemas.openxmlformats.org/officeDocument/2006/relationships/customXml" Target="../ink/ink14.xml"/><Relationship Id="rId24" Type="http://schemas.openxmlformats.org/officeDocument/2006/relationships/image" Target="../media/image11.png"/><Relationship Id="rId5" Type="http://schemas.openxmlformats.org/officeDocument/2006/relationships/customXml" Target="../ink/ink10.xml"/><Relationship Id="rId15" Type="http://schemas.openxmlformats.org/officeDocument/2006/relationships/customXml" Target="../ink/ink17.xml"/><Relationship Id="rId23" Type="http://schemas.openxmlformats.org/officeDocument/2006/relationships/customXml" Target="../ink/ink23.xml"/><Relationship Id="rId28" Type="http://schemas.openxmlformats.org/officeDocument/2006/relationships/image" Target="../media/image13.png"/><Relationship Id="rId10" Type="http://schemas.openxmlformats.org/officeDocument/2006/relationships/image" Target="../media/image7.png"/><Relationship Id="rId19" Type="http://schemas.openxmlformats.org/officeDocument/2006/relationships/customXml" Target="../ink/ink20.xml"/><Relationship Id="rId4" Type="http://schemas.openxmlformats.org/officeDocument/2006/relationships/customXml" Target="../ink/ink9.xml"/><Relationship Id="rId9" Type="http://schemas.openxmlformats.org/officeDocument/2006/relationships/customXml" Target="../ink/ink13.xml"/><Relationship Id="rId14" Type="http://schemas.openxmlformats.org/officeDocument/2006/relationships/customXml" Target="../ink/ink16.xml"/><Relationship Id="rId22" Type="http://schemas.openxmlformats.org/officeDocument/2006/relationships/customXml" Target="../ink/ink22.xml"/><Relationship Id="rId27" Type="http://schemas.openxmlformats.org/officeDocument/2006/relationships/customXml" Target="../ink/ink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2348880"/>
            <a:ext cx="7772400" cy="2664296"/>
          </a:xfrm>
        </p:spPr>
        <p:txBody>
          <a:bodyPr>
            <a:normAutofit fontScale="90000"/>
          </a:bodyPr>
          <a:lstStyle/>
          <a:p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4600" b="1" dirty="0" smtClean="0">
                <a:latin typeface="Times New Roman" pitchFamily="18" charset="0"/>
                <a:cs typeface="Times New Roman" pitchFamily="18" charset="0"/>
              </a:rPr>
              <a:t>2025-2026 оқу</a:t>
            </a: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4600" b="1" dirty="0" smtClean="0">
                <a:latin typeface="Times New Roman" pitchFamily="18" charset="0"/>
                <a:cs typeface="Times New Roman" pitchFamily="18" charset="0"/>
              </a:rPr>
              <a:t> тоқсанның</a:t>
            </a:r>
            <a:r>
              <a:rPr lang="ru-RU" sz="4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dirty="0" err="1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600" b="1" dirty="0" err="1">
                <a:latin typeface="Times New Roman" pitchFamily="18" charset="0"/>
                <a:cs typeface="Times New Roman" pitchFamily="18" charset="0"/>
              </a:rPr>
              <a:t>үлгерімінің</a:t>
            </a: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600" b="1" dirty="0" err="1">
                <a:latin typeface="Times New Roman" pitchFamily="18" charset="0"/>
                <a:cs typeface="Times New Roman" pitchFamily="18" charset="0"/>
              </a:rPr>
              <a:t>мониторингі</a:t>
            </a: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600" b="1" dirty="0">
                <a:latin typeface="Times New Roman" pitchFamily="18" charset="0"/>
                <a:cs typeface="Times New Roman" pitchFamily="18" charset="0"/>
              </a:rPr>
            </a:br>
            <a:endParaRPr lang="ru-RU" sz="4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828800" y="341313"/>
            <a:ext cx="6096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676400" y="265113"/>
            <a:ext cx="7086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“Айдабол ауылының ЖОББМ” КММ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277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3870" y="164366"/>
            <a:ext cx="81362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Негізгі орта орыс тілінде оқитын сыныптар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472514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         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7     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Үздік – 7/8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31    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      </a:t>
            </a:r>
            <a:r>
              <a:rPr lang="ru-RU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32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Екпінділер -33/32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60 </a:t>
            </a:r>
            <a:r>
              <a:rPr lang="ru-RU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dirty="0">
                <a:solidFill>
                  <a:srgbClr val="0070C0"/>
                </a:solidFill>
              </a:rPr>
              <a:t>      </a:t>
            </a:r>
            <a:r>
              <a:rPr lang="ru-RU" dirty="0" smtClean="0">
                <a:solidFill>
                  <a:srgbClr val="0070C0"/>
                </a:solidFill>
              </a:rPr>
              <a:t> 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- 61%    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- 59 %  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61%</a:t>
            </a:r>
            <a:endParaRPr lang="ru-RU" dirty="0"/>
          </a:p>
          <a:p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534018"/>
              </p:ext>
            </p:extLst>
          </p:nvPr>
        </p:nvGraphicFramePr>
        <p:xfrm>
          <a:off x="107504" y="1844824"/>
          <a:ext cx="9036495" cy="280529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9415"/>
                <a:gridCol w="706729"/>
                <a:gridCol w="576064"/>
                <a:gridCol w="792088"/>
                <a:gridCol w="504056"/>
                <a:gridCol w="576064"/>
                <a:gridCol w="792088"/>
                <a:gridCol w="648072"/>
                <a:gridCol w="648072"/>
                <a:gridCol w="792088"/>
                <a:gridCol w="504056"/>
                <a:gridCol w="648072"/>
                <a:gridCol w="720080"/>
                <a:gridCol w="539551"/>
              </a:tblGrid>
              <a:tr h="35141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жылды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67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5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2/3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4/3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5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«Б»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ru-RU" sz="1000" b="1" baseline="0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r>
                        <a:rPr lang="kk-KZ" sz="10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5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17/18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44.4%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kk-KZ" sz="10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5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«Б»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51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«Б»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146" marR="18146" marT="423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073" marR="9073" marT="907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78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07504" y="0"/>
            <a:ext cx="8856984" cy="3326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249592"/>
              </p:ext>
            </p:extLst>
          </p:nvPr>
        </p:nvGraphicFramePr>
        <p:xfrm>
          <a:off x="107504" y="332651"/>
          <a:ext cx="8856983" cy="652534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26710"/>
                <a:gridCol w="1861775"/>
                <a:gridCol w="646198"/>
                <a:gridCol w="432434"/>
                <a:gridCol w="1804405"/>
                <a:gridCol w="685577"/>
                <a:gridCol w="504177"/>
                <a:gridCol w="1655197"/>
                <a:gridCol w="840510"/>
              </a:tblGrid>
              <a:tr h="276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№8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0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Бакиров Наиль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Синявский Захар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Озиева  Э.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0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Бугаев Иван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Тимурин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Кирилл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Ертаргын А.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06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Ищенко Елена 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«Б»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Толстов Слава</a:t>
                      </a:r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Ерденов М.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7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6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Акингалиева Аделя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Буксинова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Васильев  А.                                                                                  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7 </a:t>
                      </a: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439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Бугаев Даниил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Матасов Егор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Светличный  А.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6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Чухонцев  Максим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Шорман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М.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Суворков  А.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Тасбулатов Нариман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Нуржан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Ясмин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Шуматов  А.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Чванина Ксения</a:t>
                      </a: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Озиев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Рамиль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Балыкина  У.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Романов Роман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Бордунов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Цацко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Карина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Ликеров А.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Асылтасов А.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Елубай  Айым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Истомин А.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Тахтагулова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</a:t>
                      </a:r>
                      <a:endParaRPr lang="ru-RU" sz="12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Тищенко Катя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Мищерина В.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Сатемиров А.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Кожевников В.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027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Кияткина А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5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85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Мишелов  И.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769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Омаров  Р.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kk-KZ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999" marR="39999" marT="651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078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347838"/>
              </p:ext>
            </p:extLst>
          </p:nvPr>
        </p:nvGraphicFramePr>
        <p:xfrm>
          <a:off x="0" y="1220070"/>
          <a:ext cx="9143999" cy="5637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85786" y="142852"/>
            <a:ext cx="8167895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Негізгі орта сыныптардың</a:t>
            </a:r>
          </a:p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білім сапасының көрсеткіші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0091" y="-136930"/>
            <a:ext cx="46311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Жоғары сыныптар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80528" y="3717032"/>
            <a:ext cx="8435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0                                                 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-0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                                            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68,4%                                          </a:t>
            </a:r>
            <a:r>
              <a:rPr lang="ru-RU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68,4%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475205"/>
              </p:ext>
            </p:extLst>
          </p:nvPr>
        </p:nvGraphicFramePr>
        <p:xfrm>
          <a:off x="107504" y="1052736"/>
          <a:ext cx="8928994" cy="246753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6209"/>
                <a:gridCol w="753951"/>
                <a:gridCol w="648072"/>
                <a:gridCol w="792088"/>
                <a:gridCol w="504056"/>
                <a:gridCol w="576064"/>
                <a:gridCol w="720080"/>
                <a:gridCol w="576064"/>
                <a:gridCol w="576064"/>
                <a:gridCol w="792088"/>
                <a:gridCol w="504056"/>
                <a:gridCol w="646660"/>
                <a:gridCol w="721492"/>
                <a:gridCol w="432050"/>
              </a:tblGrid>
              <a:tr h="42544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02" marR="8802" marT="880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ru-RU" sz="10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kk-KZ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жылды</a:t>
                      </a:r>
                      <a:r>
                        <a:rPr lang="ru-RU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60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02" marR="8802" marT="880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02" marR="8802" marT="880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802" marR="8802" marT="8802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0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«А»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0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«Б»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0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«А»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0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«Б»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05" marR="17605" marT="4108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2">
            <a:extLst>
              <a:ext uri="{FF2B5EF4-FFF2-40B4-BE49-F238E27FC236}">
                <a16:creationId xmlns="" xmlns:a16="http://schemas.microsoft.com/office/drawing/2014/main" id="{130F124E-6E0D-EBEF-AB90-0E2C5F3E4E31}"/>
              </a:ext>
            </a:extLst>
          </p:cNvPr>
          <p:cNvSpPr/>
          <p:nvPr/>
        </p:nvSpPr>
        <p:spPr>
          <a:xfrm>
            <a:off x="107504" y="0"/>
            <a:ext cx="8856984" cy="50405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28036BDA-CE49-6A50-156B-F82C6BE3B4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938066"/>
              </p:ext>
            </p:extLst>
          </p:nvPr>
        </p:nvGraphicFramePr>
        <p:xfrm>
          <a:off x="467544" y="908720"/>
          <a:ext cx="8352928" cy="4759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6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466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8854">
                  <a:extLst>
                    <a:ext uri="{9D8B030D-6E8A-4147-A177-3AD203B41FA5}">
                      <a16:colId xmlns="" xmlns:a16="http://schemas.microsoft.com/office/drawing/2014/main" val="491703129"/>
                    </a:ext>
                  </a:extLst>
                </a:gridCol>
                <a:gridCol w="581638">
                  <a:extLst>
                    <a:ext uri="{9D8B030D-6E8A-4147-A177-3AD203B41FA5}">
                      <a16:colId xmlns="" xmlns:a16="http://schemas.microsoft.com/office/drawing/2014/main" val="3642871690"/>
                    </a:ext>
                  </a:extLst>
                </a:gridCol>
                <a:gridCol w="2518418">
                  <a:extLst>
                    <a:ext uri="{9D8B030D-6E8A-4147-A177-3AD203B41FA5}">
                      <a16:colId xmlns="" xmlns:a16="http://schemas.microsoft.com/office/drawing/2014/main" val="996456978"/>
                    </a:ext>
                  </a:extLst>
                </a:gridCol>
                <a:gridCol w="129169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5582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9750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Ерденов </a:t>
                      </a:r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Нурислам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«А»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49750">
                <a:tc>
                  <a:txBody>
                    <a:bodyPr/>
                    <a:lstStyle/>
                    <a:p>
                      <a:r>
                        <a:rPr lang="kk-KZ" b="1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Касым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Шамиль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«А»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4975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Салимова Динара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49750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Сарша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Ілияс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Шамухан Мадина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2427289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Муканова Аймира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«А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58390268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Касымова  </a:t>
                      </a:r>
                      <a:r>
                        <a:rPr lang="kk-KZ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Маржан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11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 «</a:t>
                      </a:r>
                      <a:r>
                        <a:rPr kumimoji="0" lang="ru-RU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5948028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02879991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13319043"/>
                  </a:ext>
                </a:extLst>
              </a:tr>
              <a:tr h="365582"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998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6796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2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Жоғары сыныптардың білім сапасының көрсеткіші</a:t>
            </a:r>
            <a:endParaRPr lang="ru-RU" sz="32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013686632"/>
              </p:ext>
            </p:extLst>
          </p:nvPr>
        </p:nvGraphicFramePr>
        <p:xfrm>
          <a:off x="142844" y="1357298"/>
          <a:ext cx="8739399" cy="5168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42852"/>
            <a:ext cx="82706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сапасыны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ң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мониторингі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21888022"/>
              </p:ext>
            </p:extLst>
          </p:nvPr>
        </p:nvGraphicFramePr>
        <p:xfrm>
          <a:off x="179512" y="727627"/>
          <a:ext cx="8702731" cy="6130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3993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678238459"/>
              </p:ext>
            </p:extLst>
          </p:nvPr>
        </p:nvGraphicFramePr>
        <p:xfrm>
          <a:off x="107504" y="1220070"/>
          <a:ext cx="8928992" cy="54950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95536" y="142852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Со</a:t>
            </a:r>
            <a:r>
              <a:rPr lang="kk-KZ" sz="3200" b="1" dirty="0" err="1">
                <a:latin typeface="Times New Roman" pitchFamily="18" charset="0"/>
                <a:cs typeface="Times New Roman" pitchFamily="18" charset="0"/>
              </a:rPr>
              <a:t>ңғы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ү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ш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сапасының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мониторингі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5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6135" y="-30298"/>
            <a:ext cx="815144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Мектеп бойынша -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оқушы білім  алады.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Мектепалды даярлық сыныпта 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оқушы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Бастауыш сыныптарда-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оқушы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Негізгі орта  сыныптарда-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79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оқушы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Жалпы орта сыныптарда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оқушы</a:t>
            </a:r>
          </a:p>
          <a:p>
            <a:pPr algn="ctr"/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7100287"/>
              </p:ext>
            </p:extLst>
          </p:nvPr>
        </p:nvGraphicFramePr>
        <p:xfrm>
          <a:off x="183363" y="3660125"/>
          <a:ext cx="8856984" cy="3053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3">
            <p14:nvContentPartPr>
              <p14:cNvPr id="3" name="Рукописный ввод 2">
                <a:extLst>
                  <a:ext uri="{FF2B5EF4-FFF2-40B4-BE49-F238E27FC236}">
                    <a16:creationId xmlns:a16="http://schemas.microsoft.com/office/drawing/2014/main" id="{C8436350-253F-9133-E431-36CE7B3B87BB}"/>
                  </a:ext>
                </a:extLst>
              </p14:cNvPr>
              <p14:cNvContentPartPr/>
              <p14:nvPr/>
            </p14:nvContentPartPr>
            <p14:xfrm>
              <a:off x="7102941" y="4770162"/>
              <a:ext cx="360" cy="360"/>
            </p14:xfrm>
          </p:contentPart>
        </mc:Choice>
        <mc:Fallback>
          <p:pic>
            <p:nvPicPr>
              <p:cNvPr id="3" name="Рукописный ввод 2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C8436350-253F-9133-E431-36CE7B3B87B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094301" y="4716162"/>
                <a:ext cx="18000" cy="10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" name="Группа 9">
            <a:extLst>
              <a:ext uri="{FF2B5EF4-FFF2-40B4-BE49-F238E27FC236}">
                <a16:creationId xmlns="" xmlns:a16="http://schemas.microsoft.com/office/drawing/2014/main" id="{94373991-11C4-BF01-3522-2EF0F7301BA7}"/>
              </a:ext>
            </a:extLst>
          </p:cNvPr>
          <p:cNvGrpSpPr/>
          <p:nvPr/>
        </p:nvGrpSpPr>
        <p:grpSpPr>
          <a:xfrm>
            <a:off x="9951981" y="622602"/>
            <a:ext cx="360" cy="360"/>
            <a:chOff x="9951981" y="622602"/>
            <a:chExt cx="360" cy="360"/>
          </a:xfrm>
        </p:grpSpPr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5">
              <p14:nvContentPartPr>
                <p14:cNvPr id="4" name="Рукописный ввод 3">
                  <a:extLst>
                    <a:ext uri="{FF2B5EF4-FFF2-40B4-BE49-F238E27FC236}">
                      <a16:creationId xmlns:a16="http://schemas.microsoft.com/office/drawing/2014/main" id="{1FE760A6-BB72-2B53-F206-358DFBF433B5}"/>
                    </a:ext>
                  </a:extLst>
                </p14:cNvPr>
                <p14:cNvContentPartPr/>
                <p14:nvPr/>
              </p14:nvContentPartPr>
              <p14:xfrm>
                <a:off x="9951981" y="622602"/>
                <a:ext cx="360" cy="360"/>
              </p14:xfrm>
            </p:contentPart>
          </mc:Choice>
          <mc:Fallback>
            <p:pic>
              <p:nvPicPr>
                <p:cNvPr id="4" name="Рукописный ввод 3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1FE760A6-BB72-2B53-F206-358DFBF433B5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42981" y="568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7">
              <p14:nvContentPartPr>
                <p14:cNvPr id="7" name="Рукописный ввод 6">
                  <a:extLst>
                    <a:ext uri="{FF2B5EF4-FFF2-40B4-BE49-F238E27FC236}">
                      <a16:creationId xmlns:a16="http://schemas.microsoft.com/office/drawing/2014/main" id="{8DEAD8B1-15A0-A5B6-5335-008DFC6A9D7B}"/>
                    </a:ext>
                  </a:extLst>
                </p14:cNvPr>
                <p14:cNvContentPartPr/>
                <p14:nvPr/>
              </p14:nvContentPartPr>
              <p14:xfrm>
                <a:off x="9951981" y="622602"/>
                <a:ext cx="360" cy="360"/>
              </p14:xfrm>
            </p:contentPart>
          </mc:Choice>
          <mc:Fallback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8DEAD8B1-15A0-A5B6-5335-008DFC6A9D7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42981" y="568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8">
              <p14:nvContentPartPr>
                <p14:cNvPr id="8" name="Рукописный ввод 7">
                  <a:extLst>
                    <a:ext uri="{FF2B5EF4-FFF2-40B4-BE49-F238E27FC236}">
                      <a16:creationId xmlns:a16="http://schemas.microsoft.com/office/drawing/2014/main" id="{9BC12663-5317-59BC-94CD-DEF9EE50331D}"/>
                    </a:ext>
                  </a:extLst>
                </p14:cNvPr>
                <p14:cNvContentPartPr/>
                <p14:nvPr/>
              </p14:nvContentPartPr>
              <p14:xfrm>
                <a:off x="9951981" y="622602"/>
                <a:ext cx="360" cy="360"/>
              </p14:xfrm>
            </p:contentPart>
          </mc:Choice>
          <mc:Fallback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9BC12663-5317-59BC-94CD-DEF9EE50331D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42981" y="568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9">
              <p14:nvContentPartPr>
                <p14:cNvPr id="9" name="Рукописный ввод 8">
                  <a:extLst>
                    <a:ext uri="{FF2B5EF4-FFF2-40B4-BE49-F238E27FC236}">
                      <a16:creationId xmlns:a16="http://schemas.microsoft.com/office/drawing/2014/main" id="{A2C149A7-97C0-83AB-0EFE-C930F92FFD1C}"/>
                    </a:ext>
                  </a:extLst>
                </p14:cNvPr>
                <p14:cNvContentPartPr/>
                <p14:nvPr/>
              </p14:nvContentPartPr>
              <p14:xfrm>
                <a:off x="9951981" y="622602"/>
                <a:ext cx="360" cy="360"/>
              </p14:xfrm>
            </p:contentPart>
          </mc:Choice>
          <mc:Fallback>
            <p:pic>
              <p:nvPicPr>
                <p:cNvPr id="9" name="Рукописный ввод 8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A2C149A7-97C0-83AB-0EFE-C930F92FFD1C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9942981" y="568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10">
            <p14:nvContentPartPr>
              <p14:cNvPr id="11" name="Рукописный ввод 10">
                <a:extLst>
                  <a:ext uri="{FF2B5EF4-FFF2-40B4-BE49-F238E27FC236}">
                    <a16:creationId xmlns:a16="http://schemas.microsoft.com/office/drawing/2014/main" id="{BF556456-0F91-A34D-7B18-C6682C8872B3}"/>
                  </a:ext>
                </a:extLst>
              </p14:cNvPr>
              <p14:cNvContentPartPr/>
              <p14:nvPr/>
            </p14:nvContentPartPr>
            <p14:xfrm>
              <a:off x="-1259499" y="860922"/>
              <a:ext cx="360" cy="360"/>
            </p14:xfrm>
          </p:contentPart>
        </mc:Choice>
        <mc:Fallback>
          <p:pic>
            <p:nvPicPr>
              <p:cNvPr id="11" name="Рукописный ввод 10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BF556456-0F91-A34D-7B18-C6682C8872B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1268499" y="80692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12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634E88B5-5632-BAF9-DFA9-876709AE7014}"/>
                  </a:ext>
                </a:extLst>
              </p14:cNvPr>
              <p14:cNvContentPartPr/>
              <p14:nvPr/>
            </p14:nvContentPartPr>
            <p14:xfrm>
              <a:off x="-2743779" y="1656162"/>
              <a:ext cx="360" cy="360"/>
            </p14:xfrm>
          </p:contentPart>
        </mc:Choice>
        <mc:Fallback>
          <p:pic>
            <p:nvPicPr>
              <p:cNvPr id="12" name="Рукописный ввод 11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634E88B5-5632-BAF9-DFA9-876709AE701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-2752419" y="1602522"/>
                <a:ext cx="18000" cy="1080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818785"/>
              </p:ext>
            </p:extLst>
          </p:nvPr>
        </p:nvGraphicFramePr>
        <p:xfrm>
          <a:off x="536135" y="1602522"/>
          <a:ext cx="7132209" cy="18314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27553"/>
                <a:gridCol w="1152148"/>
                <a:gridCol w="1427821"/>
                <a:gridCol w="1189851"/>
                <a:gridCol w="1143629"/>
                <a:gridCol w="991207"/>
              </a:tblGrid>
              <a:tr h="6483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245" marR="5524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5" marR="825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тоқсан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Жылдық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736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45" marR="5524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5" marR="825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930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45" marR="5524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5" marR="8255" marT="825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4870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Сапасы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245" marR="55245" marT="825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55" marR="8255" marT="825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</a:t>
                      </a:r>
                      <a:r>
                        <a:rPr lang="ru-RU" sz="18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347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332656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Бастауыш қазақ тілінде оқитын сыныптар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877" y="4077072"/>
            <a:ext cx="828680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2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id="{03D3E10D-F863-4767-4842-13A35F8CAC60}"/>
                  </a:ext>
                </a:extLst>
              </p14:cNvPr>
              <p14:cNvContentPartPr/>
              <p14:nvPr/>
            </p14:nvContentPartPr>
            <p14:xfrm>
              <a:off x="-1259499" y="2278962"/>
              <a:ext cx="360" cy="360"/>
            </p14:xfrm>
          </p:contentPart>
        </mc:Choice>
        <mc:Fallback>
          <p:pic>
            <p:nvPicPr>
              <p:cNvPr id="5" name="Рукописный ввод 4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03D3E10D-F863-4767-4842-13A35F8CAC6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268499" y="222496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4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id="{0FF29F39-B2A6-325B-F363-CB0F39100313}"/>
                  </a:ext>
                </a:extLst>
              </p14:cNvPr>
              <p14:cNvContentPartPr/>
              <p14:nvPr/>
            </p14:nvContentPartPr>
            <p14:xfrm>
              <a:off x="-1259499" y="2278962"/>
              <a:ext cx="360" cy="360"/>
            </p14:xfrm>
          </p:contentPart>
        </mc:Choice>
        <mc:Fallback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0FF29F39-B2A6-325B-F363-CB0F3910031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268499" y="222496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5">
            <p14:nvContentPartPr>
              <p14:cNvPr id="7" name="Рукописный ввод 6">
                <a:extLst>
                  <a:ext uri="{FF2B5EF4-FFF2-40B4-BE49-F238E27FC236}">
                    <a16:creationId xmlns:a16="http://schemas.microsoft.com/office/drawing/2014/main" id="{D05B2011-EC3C-B88B-0A1C-5E062E6624A2}"/>
                  </a:ext>
                </a:extLst>
              </p14:cNvPr>
              <p14:cNvContentPartPr/>
              <p14:nvPr/>
            </p14:nvContentPartPr>
            <p14:xfrm>
              <a:off x="-1259499" y="2278962"/>
              <a:ext cx="360" cy="360"/>
            </p14:xfrm>
          </p:contentPart>
        </mc:Choice>
        <mc:Fallback>
          <p:pic>
            <p:nvPicPr>
              <p:cNvPr id="7" name="Рукописный ввод 6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D05B2011-EC3C-B88B-0A1C-5E062E6624A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268499" y="222496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6">
            <p14:nvContentPartPr>
              <p14:cNvPr id="8" name="Рукописный ввод 7">
                <a:extLst>
                  <a:ext uri="{FF2B5EF4-FFF2-40B4-BE49-F238E27FC236}">
                    <a16:creationId xmlns:a16="http://schemas.microsoft.com/office/drawing/2014/main" id="{836A2FFF-495A-59B7-2F8F-15CD68581072}"/>
                  </a:ext>
                </a:extLst>
              </p14:cNvPr>
              <p14:cNvContentPartPr/>
              <p14:nvPr/>
            </p14:nvContentPartPr>
            <p14:xfrm>
              <a:off x="-1259499" y="2278962"/>
              <a:ext cx="360" cy="360"/>
            </p14:xfrm>
          </p:contentPart>
        </mc:Choice>
        <mc:Fallback>
          <p:pic>
            <p:nvPicPr>
              <p:cNvPr id="8" name="Рукописный ввод 7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836A2FFF-495A-59B7-2F8F-15CD6858107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1268499" y="222496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7">
            <p14:nvContentPartPr>
              <p14:cNvPr id="45" name="Рукописный ввод 44">
                <a:extLst>
                  <a:ext uri="{FF2B5EF4-FFF2-40B4-BE49-F238E27FC236}">
                    <a16:creationId xmlns:a16="http://schemas.microsoft.com/office/drawing/2014/main" id="{561688AE-31A8-4CF5-A9A8-08AE8364D8A6}"/>
                  </a:ext>
                </a:extLst>
              </p14:cNvPr>
              <p14:cNvContentPartPr/>
              <p14:nvPr/>
            </p14:nvContentPartPr>
            <p14:xfrm>
              <a:off x="-1246179" y="2278962"/>
              <a:ext cx="360" cy="4320"/>
            </p14:xfrm>
          </p:contentPart>
        </mc:Choice>
        <mc:Fallback>
          <p:pic>
            <p:nvPicPr>
              <p:cNvPr id="45" name="Рукописный ввод 44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561688AE-31A8-4CF5-A9A8-08AE8364D8A6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1254819" y="2224962"/>
                <a:ext cx="18000" cy="111960"/>
              </a:xfrm>
              <a:prstGeom prst="rect">
                <a:avLst/>
              </a:prstGeom>
            </p:spPr>
          </p:pic>
        </mc:Fallback>
      </mc:AlternateContent>
      <p:grpSp>
        <p:nvGrpSpPr>
          <p:cNvPr id="22" name="Группа 21">
            <a:extLst>
              <a:ext uri="{FF2B5EF4-FFF2-40B4-BE49-F238E27FC236}">
                <a16:creationId xmlns="" xmlns:a16="http://schemas.microsoft.com/office/drawing/2014/main" id="{5D6328BD-2E84-2CC7-9F65-18C5D03CD4CE}"/>
              </a:ext>
            </a:extLst>
          </p:cNvPr>
          <p:cNvGrpSpPr/>
          <p:nvPr/>
        </p:nvGrpSpPr>
        <p:grpSpPr>
          <a:xfrm>
            <a:off x="1085901" y="3007602"/>
            <a:ext cx="27000" cy="40320"/>
            <a:chOff x="1085901" y="3007602"/>
            <a:chExt cx="27000" cy="40320"/>
          </a:xfrm>
        </p:grpSpPr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9">
              <p14:nvContentPartPr>
                <p14:cNvPr id="10" name="Рукописный ввод 9">
                  <a:extLst>
                    <a:ext uri="{FF2B5EF4-FFF2-40B4-BE49-F238E27FC236}">
                      <a16:creationId xmlns:a16="http://schemas.microsoft.com/office/drawing/2014/main" id="{5564361C-CB87-931E-A00C-79A4C4427DAF}"/>
                    </a:ext>
                  </a:extLst>
                </p14:cNvPr>
                <p14:cNvContentPartPr/>
                <p14:nvPr/>
              </p14:nvContentPartPr>
              <p14:xfrm>
                <a:off x="1112541" y="3007602"/>
                <a:ext cx="360" cy="360"/>
              </p14:xfrm>
            </p:contentPart>
          </mc:Choice>
          <mc:Fallback>
            <p:pic>
              <p:nvPicPr>
                <p:cNvPr id="10" name="Рукописный ввод 9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5564361C-CB87-931E-A00C-79A4C4427DAF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103901" y="2953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1">
              <p14:nvContentPartPr>
                <p14:cNvPr id="11" name="Рукописный ввод 10">
                  <a:extLst>
                    <a:ext uri="{FF2B5EF4-FFF2-40B4-BE49-F238E27FC236}">
                      <a16:creationId xmlns:a16="http://schemas.microsoft.com/office/drawing/2014/main" id="{229740B7-B149-359B-4D22-235FED029C9B}"/>
                    </a:ext>
                  </a:extLst>
                </p14:cNvPr>
                <p14:cNvContentPartPr/>
                <p14:nvPr/>
              </p14:nvContentPartPr>
              <p14:xfrm>
                <a:off x="1112541" y="3007602"/>
                <a:ext cx="360" cy="360"/>
              </p14:xfrm>
            </p:contentPart>
          </mc:Choice>
          <mc:Fallback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229740B7-B149-359B-4D22-235FED029C9B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103901" y="295360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2">
              <p14:nvContentPartPr>
                <p14:cNvPr id="12" name="Рукописный ввод 11">
                  <a:extLst>
                    <a:ext uri="{FF2B5EF4-FFF2-40B4-BE49-F238E27FC236}">
                      <a16:creationId xmlns:a16="http://schemas.microsoft.com/office/drawing/2014/main" id="{2BED0915-58B2-815E-0A9F-060052A6C63B}"/>
                    </a:ext>
                  </a:extLst>
                </p14:cNvPr>
                <p14:cNvContentPartPr/>
                <p14:nvPr/>
              </p14:nvContentPartPr>
              <p14:xfrm>
                <a:off x="1085901" y="3047562"/>
                <a:ext cx="360" cy="360"/>
              </p14:xfrm>
            </p:contentPart>
          </mc:Choice>
          <mc:Fallback>
            <p:pic>
              <p:nvPicPr>
                <p:cNvPr id="12" name="Рукописный ввод 11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2BED0915-58B2-815E-0A9F-060052A6C63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77261" y="299392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4">
              <p14:nvContentPartPr>
                <p14:cNvPr id="13" name="Рукописный ввод 12">
                  <a:extLst>
                    <a:ext uri="{FF2B5EF4-FFF2-40B4-BE49-F238E27FC236}">
                      <a16:creationId xmlns:a16="http://schemas.microsoft.com/office/drawing/2014/main" id="{4982537E-4B92-FE73-365B-33B51C910C70}"/>
                    </a:ext>
                  </a:extLst>
                </p14:cNvPr>
                <p14:cNvContentPartPr/>
                <p14:nvPr/>
              </p14:nvContentPartPr>
              <p14:xfrm>
                <a:off x="1085901" y="3047562"/>
                <a:ext cx="360" cy="360"/>
              </p14:xfrm>
            </p:contentPart>
          </mc:Choice>
          <mc:Fallback>
            <p:pic>
              <p:nvPicPr>
                <p:cNvPr id="13" name="Рукописный ввод 12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4982537E-4B92-FE73-365B-33B51C910C70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77261" y="299392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5">
              <p14:nvContentPartPr>
                <p14:cNvPr id="14" name="Рукописный ввод 13">
                  <a:extLst>
                    <a:ext uri="{FF2B5EF4-FFF2-40B4-BE49-F238E27FC236}">
                      <a16:creationId xmlns:a16="http://schemas.microsoft.com/office/drawing/2014/main" id="{54E45328-E5BF-DCD3-8BD6-2EBE2E53443B}"/>
                    </a:ext>
                  </a:extLst>
                </p14:cNvPr>
                <p14:cNvContentPartPr/>
                <p14:nvPr/>
              </p14:nvContentPartPr>
              <p14:xfrm>
                <a:off x="1085901" y="3047562"/>
                <a:ext cx="360" cy="360"/>
              </p14:xfrm>
            </p:contentPart>
          </mc:Choice>
          <mc:Fallback>
            <p:pic>
              <p:nvPicPr>
                <p:cNvPr id="14" name="Рукописный ввод 13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54E45328-E5BF-DCD3-8BD6-2EBE2E53443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77261" y="299392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6">
              <p14:nvContentPartPr>
                <p14:cNvPr id="15" name="Рукописный ввод 14">
                  <a:extLst>
                    <a:ext uri="{FF2B5EF4-FFF2-40B4-BE49-F238E27FC236}">
                      <a16:creationId xmlns:a16="http://schemas.microsoft.com/office/drawing/2014/main" id="{A19D6446-630B-3C78-DFF2-91C1154CAF2E}"/>
                    </a:ext>
                  </a:extLst>
                </p14:cNvPr>
                <p14:cNvContentPartPr/>
                <p14:nvPr/>
              </p14:nvContentPartPr>
              <p14:xfrm>
                <a:off x="1085901" y="3047562"/>
                <a:ext cx="360" cy="360"/>
              </p14:xfrm>
            </p:contentPart>
          </mc:Choice>
          <mc:Fallback>
            <p:pic>
              <p:nvPicPr>
                <p:cNvPr id="15" name="Рукописный ввод 14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A19D6446-630B-3C78-DFF2-91C1154CAF2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077261" y="299392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Группа 20">
            <a:extLst>
              <a:ext uri="{FF2B5EF4-FFF2-40B4-BE49-F238E27FC236}">
                <a16:creationId xmlns="" xmlns:a16="http://schemas.microsoft.com/office/drawing/2014/main" id="{AC2E92B6-AA8C-FA5B-FBA2-6AB1DA9FC16E}"/>
              </a:ext>
            </a:extLst>
          </p:cNvPr>
          <p:cNvGrpSpPr/>
          <p:nvPr/>
        </p:nvGrpSpPr>
        <p:grpSpPr>
          <a:xfrm>
            <a:off x="622221" y="3060522"/>
            <a:ext cx="360" cy="360"/>
            <a:chOff x="622221" y="3060522"/>
            <a:chExt cx="360" cy="360"/>
          </a:xfrm>
        </p:grpSpPr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7">
              <p14:nvContentPartPr>
                <p14:cNvPr id="16" name="Рукописный ввод 15">
                  <a:extLst>
                    <a:ext uri="{FF2B5EF4-FFF2-40B4-BE49-F238E27FC236}">
                      <a16:creationId xmlns:a16="http://schemas.microsoft.com/office/drawing/2014/main" id="{8B396325-7331-24EB-180A-4FCC7BEC88AD}"/>
                    </a:ext>
                  </a:extLst>
                </p14:cNvPr>
                <p14:cNvContentPartPr/>
                <p14:nvPr/>
              </p14:nvContentPartPr>
              <p14:xfrm>
                <a:off x="622221" y="3060522"/>
                <a:ext cx="360" cy="360"/>
              </p14:xfrm>
            </p:contentPart>
          </mc:Choice>
          <mc:Fallback>
            <p:pic>
              <p:nvPicPr>
                <p:cNvPr id="16" name="Рукописный ввод 15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8B396325-7331-24EB-180A-4FCC7BEC88AD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13581" y="300688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19">
              <p14:nvContentPartPr>
                <p14:cNvPr id="17" name="Рукописный ввод 16">
                  <a:extLst>
                    <a:ext uri="{FF2B5EF4-FFF2-40B4-BE49-F238E27FC236}">
                      <a16:creationId xmlns:a16="http://schemas.microsoft.com/office/drawing/2014/main" id="{57690301-CCBA-188E-81FA-80BF309430B5}"/>
                    </a:ext>
                  </a:extLst>
                </p14:cNvPr>
                <p14:cNvContentPartPr/>
                <p14:nvPr/>
              </p14:nvContentPartPr>
              <p14:xfrm>
                <a:off x="622221" y="3060522"/>
                <a:ext cx="360" cy="360"/>
              </p14:xfrm>
            </p:contentPart>
          </mc:Choice>
          <mc:Fallback>
            <p:pic>
              <p:nvPicPr>
                <p:cNvPr id="17" name="Рукописный ввод 16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57690301-CCBA-188E-81FA-80BF309430B5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13581" y="3006882"/>
                  <a:ext cx="18000" cy="10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20">
            <p14:nvContentPartPr>
              <p14:cNvPr id="30" name="Рукописный ввод 29">
                <a:extLst>
                  <a:ext uri="{FF2B5EF4-FFF2-40B4-BE49-F238E27FC236}">
                    <a16:creationId xmlns:a16="http://schemas.microsoft.com/office/drawing/2014/main" id="{2C3C1399-F807-C0CD-BA82-A2B94E12C69D}"/>
                  </a:ext>
                </a:extLst>
              </p14:cNvPr>
              <p14:cNvContentPartPr/>
              <p14:nvPr/>
            </p14:nvContentPartPr>
            <p14:xfrm>
              <a:off x="-954579" y="556362"/>
              <a:ext cx="360" cy="360"/>
            </p14:xfrm>
          </p:contentPart>
        </mc:Choice>
        <mc:Fallback>
          <p:pic>
            <p:nvPicPr>
              <p:cNvPr id="30" name="Рукописный ввод 29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2C3C1399-F807-C0CD-BA82-A2B94E12C69D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-963219" y="502362"/>
                <a:ext cx="18000" cy="10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22">
            <p14:nvContentPartPr>
              <p14:cNvPr id="31" name="Рукописный ввод 30">
                <a:extLst>
                  <a:ext uri="{FF2B5EF4-FFF2-40B4-BE49-F238E27FC236}">
                    <a16:creationId xmlns:a16="http://schemas.microsoft.com/office/drawing/2014/main" id="{EA9E4BA3-F7F8-C784-0654-3DC1B2235889}"/>
                  </a:ext>
                </a:extLst>
              </p14:cNvPr>
              <p14:cNvContentPartPr/>
              <p14:nvPr/>
            </p14:nvContentPartPr>
            <p14:xfrm>
              <a:off x="-954579" y="556362"/>
              <a:ext cx="360" cy="360"/>
            </p14:xfrm>
          </p:contentPart>
        </mc:Choice>
        <mc:Fallback>
          <p:pic>
            <p:nvPicPr>
              <p:cNvPr id="31" name="Рукописный ввод 30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EA9E4BA3-F7F8-C784-0654-3DC1B2235889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-963219" y="502362"/>
                <a:ext cx="18000" cy="10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4" name="Группа 33">
            <a:extLst>
              <a:ext uri="{FF2B5EF4-FFF2-40B4-BE49-F238E27FC236}">
                <a16:creationId xmlns="" xmlns:a16="http://schemas.microsoft.com/office/drawing/2014/main" id="{DDD144CF-5C3D-EAC3-0338-C1E3D70B9A3C}"/>
              </a:ext>
            </a:extLst>
          </p:cNvPr>
          <p:cNvGrpSpPr/>
          <p:nvPr/>
        </p:nvGrpSpPr>
        <p:grpSpPr>
          <a:xfrm>
            <a:off x="792501" y="5018562"/>
            <a:ext cx="599040" cy="682920"/>
            <a:chOff x="792501" y="5018562"/>
            <a:chExt cx="599040" cy="682920"/>
          </a:xfrm>
        </p:grpSpPr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23">
              <p14:nvContentPartPr>
                <p14:cNvPr id="44" name="Рукописный ввод 43">
                  <a:extLst>
                    <a:ext uri="{FF2B5EF4-FFF2-40B4-BE49-F238E27FC236}">
                      <a16:creationId xmlns:a16="http://schemas.microsoft.com/office/drawing/2014/main" id="{6F91190C-4F4B-0739-F95D-98A4F96FB27A}"/>
                    </a:ext>
                  </a:extLst>
                </p14:cNvPr>
                <p14:cNvContentPartPr/>
                <p14:nvPr/>
              </p14:nvContentPartPr>
              <p14:xfrm>
                <a:off x="1387221" y="5700402"/>
                <a:ext cx="4320" cy="1080"/>
              </p14:xfrm>
            </p:contentPart>
          </mc:Choice>
          <mc:Fallback>
            <p:pic>
              <p:nvPicPr>
                <p:cNvPr id="44" name="Рукописный ввод 43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6F91190C-4F4B-0739-F95D-98A4F96FB27A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1378221" y="5646762"/>
                  <a:ext cx="21960" cy="10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="" xmlns:aink="http://schemas.microsoft.com/office/drawing/2016/ink" xmlns:p14="http://schemas.microsoft.com/office/powerpoint/2010/main" Requires="p14 aink">
            <p:contentPart p14:bwMode="auto" r:id="rId25">
              <p14:nvContentPartPr>
                <p14:cNvPr id="43" name="Рукописный ввод 42">
                  <a:extLst>
                    <a:ext uri="{FF2B5EF4-FFF2-40B4-BE49-F238E27FC236}">
                      <a16:creationId xmlns:a16="http://schemas.microsoft.com/office/drawing/2014/main" id="{B84D9721-4689-DAA0-D531-46F593071355}"/>
                    </a:ext>
                  </a:extLst>
                </p14:cNvPr>
                <p14:cNvContentPartPr/>
                <p14:nvPr/>
              </p14:nvContentPartPr>
              <p14:xfrm>
                <a:off x="792501" y="5018562"/>
                <a:ext cx="3240" cy="6840"/>
              </p14:xfrm>
            </p:contentPart>
          </mc:Choice>
          <mc:Fallback>
            <p:pic>
              <p:nvPicPr>
                <p:cNvPr id="43" name="Рукописный ввод 42">
                  <a:extLst>
                    <a:ext uri="{FF2B5EF4-FFF2-40B4-BE49-F238E27FC236}">
                      <a16:creationId xmlns:p14="http://schemas.microsoft.com/office/powerpoint/2010/main" xmlns:aink="http://schemas.microsoft.com/office/drawing/2016/ink" xmlns="" xmlns:a16="http://schemas.microsoft.com/office/drawing/2014/main" id="{B84D9721-4689-DAA0-D531-46F59307135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83501" y="4964922"/>
                  <a:ext cx="20880" cy="11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="" xmlns:aink="http://schemas.microsoft.com/office/drawing/2016/ink" xmlns:p14="http://schemas.microsoft.com/office/powerpoint/2010/main" Requires="p14 aink">
          <p:contentPart p14:bwMode="auto" r:id="rId27">
            <p14:nvContentPartPr>
              <p14:cNvPr id="39" name="Рукописный ввод 38">
                <a:extLst>
                  <a:ext uri="{FF2B5EF4-FFF2-40B4-BE49-F238E27FC236}">
                    <a16:creationId xmlns:a16="http://schemas.microsoft.com/office/drawing/2014/main" id="{5F303A91-C4A8-E0D2-AF0C-B07C694C6A66}"/>
                  </a:ext>
                </a:extLst>
              </p14:cNvPr>
              <p14:cNvContentPartPr/>
              <p14:nvPr/>
            </p14:nvContentPartPr>
            <p14:xfrm>
              <a:off x="-2133939" y="2093562"/>
              <a:ext cx="360" cy="13680"/>
            </p14:xfrm>
          </p:contentPart>
        </mc:Choice>
        <mc:Fallback>
          <p:pic>
            <p:nvPicPr>
              <p:cNvPr id="39" name="Рукописный ввод 38">
                <a:extLst>
                  <a:ext uri="{FF2B5EF4-FFF2-40B4-BE49-F238E27FC236}">
                    <a16:creationId xmlns:p14="http://schemas.microsoft.com/office/powerpoint/2010/main" xmlns:aink="http://schemas.microsoft.com/office/drawing/2016/ink" xmlns="" xmlns:a16="http://schemas.microsoft.com/office/drawing/2014/main" id="{5F303A91-C4A8-E0D2-AF0C-B07C694C6A66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-2142939" y="2039562"/>
                <a:ext cx="18000" cy="12132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863719"/>
              </p:ext>
            </p:extLst>
          </p:nvPr>
        </p:nvGraphicFramePr>
        <p:xfrm>
          <a:off x="0" y="1782347"/>
          <a:ext cx="9144000" cy="185263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39552"/>
                <a:gridCol w="872291"/>
                <a:gridCol w="721083"/>
                <a:gridCol w="721083"/>
                <a:gridCol w="576087"/>
                <a:gridCol w="719284"/>
                <a:gridCol w="768403"/>
                <a:gridCol w="537882"/>
                <a:gridCol w="614723"/>
                <a:gridCol w="768403"/>
                <a:gridCol w="461042"/>
                <a:gridCol w="614722"/>
                <a:gridCol w="691562"/>
                <a:gridCol w="537883"/>
              </a:tblGrid>
              <a:tr h="32861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тоқсан, </a:t>
                      </a:r>
                      <a:r>
                        <a:rPr lang="kk-KZ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15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418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  <a:tr h="418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«А»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30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64924" y="116632"/>
            <a:ext cx="7704856" cy="100811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 </a:t>
            </a:r>
          </a:p>
          <a:p>
            <a:pPr algn="ctr"/>
            <a:r>
              <a:rPr lang="kk-K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Тлеубаев Чингиз 2 «А» сынып 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405213"/>
              </p:ext>
            </p:extLst>
          </p:nvPr>
        </p:nvGraphicFramePr>
        <p:xfrm>
          <a:off x="1000273" y="1983941"/>
          <a:ext cx="7434158" cy="261474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197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112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31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88031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kk-KZ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Т.А.Ә</a:t>
                      </a:r>
                      <a:r>
                        <a:rPr lang="kk-KZ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0040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Ажеке Бексұлтан 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«А»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Қасым Даяна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«А»</a:t>
                      </a: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552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Марат Алибек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«А»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84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1982" y="299597"/>
            <a:ext cx="707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Бастауыш орыс  тілінде оқитын сыныптар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848" y="4365104"/>
            <a:ext cx="86486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             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8         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Үздік -  8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- 10   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- 8  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- 8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73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    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73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%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Сапа -73 %        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590052"/>
              </p:ext>
            </p:extLst>
          </p:nvPr>
        </p:nvGraphicFramePr>
        <p:xfrm>
          <a:off x="243848" y="1772816"/>
          <a:ext cx="8568952" cy="17556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8072"/>
                <a:gridCol w="748918"/>
                <a:gridCol w="589649"/>
                <a:gridCol w="772441"/>
                <a:gridCol w="523508"/>
                <a:gridCol w="672014"/>
                <a:gridCol w="672014"/>
                <a:gridCol w="521905"/>
                <a:gridCol w="670411"/>
                <a:gridCol w="670411"/>
                <a:gridCol w="456734"/>
                <a:gridCol w="576927"/>
                <a:gridCol w="685908"/>
                <a:gridCol w="360040"/>
              </a:tblGrid>
              <a:tr h="32861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ru-RU" sz="1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жылды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1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 </a:t>
                      </a:r>
                      <a:endParaRPr lang="ru-RU" sz="10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8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«Б»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85.7</a:t>
                      </a: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8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«Б»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0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28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«Б»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 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0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968" marR="16968" marT="395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484" marR="8484" marT="84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55%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862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64924" y="116632"/>
            <a:ext cx="7704856" cy="43204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5056080A-3EB7-A36F-3B6B-BBC44B4E8C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937961"/>
              </p:ext>
            </p:extLst>
          </p:nvPr>
        </p:nvGraphicFramePr>
        <p:xfrm>
          <a:off x="683568" y="908720"/>
          <a:ext cx="7886212" cy="572085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0040">
                  <a:extLst>
                    <a:ext uri="{9D8B030D-6E8A-4147-A177-3AD203B41FA5}">
                      <a16:colId xmlns="" xmlns:a16="http://schemas.microsoft.com/office/drawing/2014/main" val="4120674777"/>
                    </a:ext>
                  </a:extLst>
                </a:gridCol>
                <a:gridCol w="2664296">
                  <a:extLst>
                    <a:ext uri="{9D8B030D-6E8A-4147-A177-3AD203B41FA5}">
                      <a16:colId xmlns="" xmlns:a16="http://schemas.microsoft.com/office/drawing/2014/main" val="156968761"/>
                    </a:ext>
                  </a:extLst>
                </a:gridCol>
                <a:gridCol w="930558">
                  <a:extLst>
                    <a:ext uri="{9D8B030D-6E8A-4147-A177-3AD203B41FA5}">
                      <a16:colId xmlns="" xmlns:a16="http://schemas.microsoft.com/office/drawing/2014/main" val="297766677"/>
                    </a:ext>
                  </a:extLst>
                </a:gridCol>
                <a:gridCol w="765045">
                  <a:extLst>
                    <a:ext uri="{9D8B030D-6E8A-4147-A177-3AD203B41FA5}">
                      <a16:colId xmlns="" xmlns:a16="http://schemas.microsoft.com/office/drawing/2014/main" val="523217003"/>
                    </a:ext>
                  </a:extLst>
                </a:gridCol>
                <a:gridCol w="1860155">
                  <a:extLst>
                    <a:ext uri="{9D8B030D-6E8A-4147-A177-3AD203B41FA5}">
                      <a16:colId xmlns="" xmlns:a16="http://schemas.microsoft.com/office/drawing/2014/main" val="178461075"/>
                    </a:ext>
                  </a:extLst>
                </a:gridCol>
                <a:gridCol w="1306118">
                  <a:extLst>
                    <a:ext uri="{9D8B030D-6E8A-4147-A177-3AD203B41FA5}">
                      <a16:colId xmlns="" xmlns:a16="http://schemas.microsoft.com/office/drawing/2014/main" val="3191820379"/>
                    </a:ext>
                  </a:extLst>
                </a:gridCol>
              </a:tblGrid>
              <a:tr h="321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19361324"/>
                  </a:ext>
                </a:extLst>
              </a:tr>
              <a:tr h="6490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Абитаев Амир 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Озиев Алихан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ru-RU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b="1" kern="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48332563"/>
                  </a:ext>
                </a:extLst>
              </a:tr>
              <a:tr h="2982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Васильева Валерия 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</a:t>
                      </a:r>
                      <a:r>
                        <a:rPr lang="kk-KZ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Дмитрий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r>
                        <a:rPr lang="kk-KZ" sz="1800" b="1" kern="1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b="1" kern="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99534282"/>
                  </a:ext>
                </a:extLst>
              </a:tr>
              <a:tr h="271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Михайлова Сюзана </a:t>
                      </a:r>
                      <a:endParaRPr lang="ru-RU" sz="20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Зенгер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Степан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99713958"/>
                  </a:ext>
                </a:extLst>
              </a:tr>
              <a:tr h="666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Соколова Елизавета</a:t>
                      </a:r>
                      <a:r>
                        <a:rPr lang="kk-KZ" sz="2000" b="1" kern="100" baseline="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Ищенко Даниил 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</a:t>
                      </a:r>
                      <a:r>
                        <a:rPr lang="ru-RU" sz="18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1800" b="1" kern="1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36587838"/>
                  </a:ext>
                </a:extLst>
              </a:tr>
              <a:tr h="3214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Балыкина Кира</a:t>
                      </a:r>
                      <a:endParaRPr lang="ru-RU" sz="18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 </a:t>
                      </a:r>
                      <a:r>
                        <a:rPr lang="kk-KZ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18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Костенко Александра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90674198"/>
                  </a:ext>
                </a:extLst>
              </a:tr>
              <a:tr h="666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Леонтьева Руслана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3</a:t>
                      </a:r>
                      <a:r>
                        <a:rPr lang="ru-RU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«Б»</a:t>
                      </a:r>
                      <a:endParaRPr lang="ru-RU" sz="18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Садвакасова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Айя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51358894"/>
                  </a:ext>
                </a:extLst>
              </a:tr>
              <a:tr h="666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kern="10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Зимина Алина</a:t>
                      </a:r>
                      <a:endParaRPr lang="ru-RU" sz="18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C00000"/>
                          </a:solidFill>
                        </a:rPr>
                        <a:t>   4 «Б»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Тимурин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Данил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kk-KZ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17513156"/>
                  </a:ext>
                </a:extLst>
              </a:tr>
              <a:tr h="666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kern="1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kern="1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kk-KZ" sz="2000" b="1" kern="1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Казбек Айнара</a:t>
                      </a:r>
                      <a:endParaRPr lang="ru-RU" sz="2000" b="1" kern="1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 4 «Б»</a:t>
                      </a:r>
                      <a:endParaRPr lang="ru-RU" sz="2000" b="1" kern="1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 b="1" kern="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Толстов Михаил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2000" b="1" kern="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«Б»</a:t>
                      </a:r>
                      <a:endParaRPr lang="ru-RU" sz="2000" b="1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723" marR="55723" marT="7739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450669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99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82868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Бастауыш  сыныптардың</a:t>
            </a:r>
          </a:p>
          <a:p>
            <a:pPr algn="ctr"/>
            <a:r>
              <a:rPr lang="kk-KZ" sz="3600" b="1" dirty="0">
                <a:latin typeface="Times New Roman" pitchFamily="18" charset="0"/>
                <a:cs typeface="Times New Roman" pitchFamily="18" charset="0"/>
              </a:rPr>
              <a:t>білім сапасының көрсеткіші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600" b="1" spc="50" dirty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25609928"/>
              </p:ext>
            </p:extLst>
          </p:nvPr>
        </p:nvGraphicFramePr>
        <p:xfrm>
          <a:off x="107504" y="1268760"/>
          <a:ext cx="8893652" cy="544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146" y="257095"/>
            <a:ext cx="8286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>
                <a:latin typeface="Times New Roman" pitchFamily="18" charset="0"/>
                <a:cs typeface="Times New Roman" pitchFamily="18" charset="0"/>
              </a:rPr>
              <a:t>Негізгі орта қазақ тілінде оқитын сыныптар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4293096"/>
            <a:ext cx="8535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            </a:t>
            </a:r>
            <a:r>
              <a:rPr lang="ru-RU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Үздіктер</a:t>
            </a:r>
            <a:r>
              <a:rPr lang="ru-RU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– 3                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Үзіктер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-3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 10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- 9   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Екпінділер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- 9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92,8%                  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7%     </a:t>
            </a:r>
            <a:r>
              <a:rPr lang="ru-RU" b="1" dirty="0" err="1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Сапасы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85.7 </a:t>
            </a:r>
            <a:r>
              <a:rPr lang="ru-RU" b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%           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Сапасы-85,7 </a:t>
            </a:r>
            <a:endParaRPr lang="ru-RU" dirty="0">
              <a:solidFill>
                <a:srgbClr val="0070C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925450"/>
              </p:ext>
            </p:extLst>
          </p:nvPr>
        </p:nvGraphicFramePr>
        <p:xfrm>
          <a:off x="76272" y="1700808"/>
          <a:ext cx="8888216" cy="243533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1683"/>
                <a:gridCol w="803988"/>
                <a:gridCol w="699937"/>
                <a:gridCol w="855479"/>
                <a:gridCol w="456529"/>
                <a:gridCol w="710034"/>
                <a:gridCol w="777709"/>
                <a:gridCol w="456473"/>
                <a:gridCol w="576064"/>
                <a:gridCol w="720080"/>
                <a:gridCol w="504056"/>
                <a:gridCol w="648072"/>
                <a:gridCol w="648072"/>
                <a:gridCol w="360040"/>
              </a:tblGrid>
              <a:tr h="347991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саны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1-тоқсан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2-тоқсан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3-тоқсан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 </a:t>
                      </a:r>
                      <a:r>
                        <a:rPr lang="ru-RU" sz="1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жылды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73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Үздіктер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err="1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Екпінділер</a:t>
                      </a: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Сап % 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«А» 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«А»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ru-RU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«А»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3/2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b="1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«А» 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479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«А»</a:t>
                      </a:r>
                      <a:endParaRPr lang="ru-RU" sz="10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969" marR="17969" marT="4193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b="1" dirty="0" smtClean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00B05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984" marR="8984" marT="8984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000" b="1" dirty="0" smtClean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000" b="1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618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540740"/>
              </p:ext>
            </p:extLst>
          </p:nvPr>
        </p:nvGraphicFramePr>
        <p:xfrm>
          <a:off x="864924" y="1295156"/>
          <a:ext cx="7434158" cy="14137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24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585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031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4970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Т.А.Ә.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4879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kk-KZ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Абсалям </a:t>
                      </a:r>
                      <a:r>
                        <a:rPr lang="kk-KZ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Томирис </a:t>
                      </a:r>
                      <a:endParaRPr lang="kk-KZ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Хуанган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Қайсар</a:t>
                      </a:r>
                      <a:endParaRPr lang="kk-KZ" sz="18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Саветхан </a:t>
                      </a:r>
                      <a:r>
                        <a:rPr lang="kk-KZ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Теміржан</a:t>
                      </a:r>
                      <a:endParaRPr lang="ru-RU" sz="18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r>
                        <a:rPr lang="kk-KZ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«А»</a:t>
                      </a:r>
                      <a:endParaRPr lang="ru-RU" sz="18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«А»</a:t>
                      </a:r>
                      <a:endParaRPr lang="ru-RU" sz="18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864924" y="116632"/>
            <a:ext cx="7704856" cy="8640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Үздіктер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930307"/>
              </p:ext>
            </p:extLst>
          </p:nvPr>
        </p:nvGraphicFramePr>
        <p:xfrm>
          <a:off x="864924" y="2864666"/>
          <a:ext cx="7451493" cy="37538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78895"/>
                <a:gridCol w="4368994"/>
                <a:gridCol w="2203604"/>
              </a:tblGrid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</a:t>
                      </a: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А.Ә.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Шамухан Сұлтанәлі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2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Шамухан Ахметәлі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Марат  Амира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Қалмағамбетов  Саян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«А»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Марат  Айлина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Бейсен  Мансур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Жоямерген  Мухамедали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77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Калмагамбетова  Махаббат</a:t>
                      </a:r>
                      <a:endParaRPr lang="ru-RU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Нургалиев   Дамир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«А»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932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1044" marR="61044" marT="8478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019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2810</TotalTime>
  <Words>1467</Words>
  <Application>Microsoft Office PowerPoint</Application>
  <PresentationFormat>Экран (4:3)</PresentationFormat>
  <Paragraphs>769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Тема Office</vt:lpstr>
      <vt:lpstr>   2025-2026 оқу жылы  4- тоқсанның білім сапасы мен үлгерімінің мониторингі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ZavUch</cp:lastModifiedBy>
  <cp:revision>267</cp:revision>
  <cp:lastPrinted>2023-05-31T08:33:03Z</cp:lastPrinted>
  <dcterms:created xsi:type="dcterms:W3CDTF">2018-05-23T13:26:07Z</dcterms:created>
  <dcterms:modified xsi:type="dcterms:W3CDTF">2026-05-28T11:24:12Z</dcterms:modified>
</cp:coreProperties>
</file>